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18288000" cy="10287000"/>
  <p:notesSz cx="6858000" cy="9144000"/>
  <p:embeddedFontLst>
    <p:embeddedFont>
      <p:font typeface="Archivo Black" charset="1" panose="020B0A03020202020B04"/>
      <p:regular r:id="rId94"/>
    </p:embeddedFont>
    <p:embeddedFont>
      <p:font typeface="Open Sans Bold" charset="1" panose="020B0806030504020204"/>
      <p:regular r:id="rId95"/>
    </p:embeddedFont>
    <p:embeddedFont>
      <p:font typeface="Aerospace bold 1" charset="1" panose="00000500000000000000"/>
      <p:regular r:id="rId97"/>
    </p:embeddedFont>
    <p:embeddedFont>
      <p:font typeface="Aerospace bold 2" charset="1" panose="00000500000000000000"/>
      <p:regular r:id="rId98"/>
    </p:embeddedFont>
    <p:embeddedFont>
      <p:font typeface="Anton" charset="1" panose="00000500000000000000"/>
      <p:regular r:id="rId99"/>
    </p:embeddedFont>
    <p:embeddedFont>
      <p:font typeface="Montserrat Classic Bold" charset="1" panose="00000800000000000000"/>
      <p:regular r:id="rId101"/>
    </p:embeddedFont>
    <p:embeddedFont>
      <p:font typeface="Cooper BT Bold" charset="1" panose="0208080404030B020404"/>
      <p:regular r:id="rId102"/>
    </p:embeddedFont>
    <p:embeddedFont>
      <p:font typeface="Arimo Bold" charset="1" panose="020B0704020202020204"/>
      <p:regular r:id="rId104"/>
    </p:embeddedFont>
    <p:embeddedFont>
      <p:font typeface="Montserrat Ultra-Bold Italics" charset="1" panose="00000900000000000000"/>
      <p:regular r:id="rId106"/>
    </p:embeddedFont>
    <p:embeddedFont>
      <p:font typeface="DM Sans Bold" charset="1" panose="00000000000000000000"/>
      <p:regular r:id="rId107"/>
    </p:embeddedFont>
    <p:embeddedFont>
      <p:font typeface="Montserrat Ultra-Bold" charset="1" panose="00000900000000000000"/>
      <p:regular r:id="rId108"/>
    </p:embeddedFont>
    <p:embeddedFont>
      <p:font typeface="Canva Sans Bold" charset="1" panose="020B0803030501040103"/>
      <p:regular r:id="rId110"/>
    </p:embeddedFont>
    <p:embeddedFont>
      <p:font typeface="Libre Baskerville Bold" charset="1" panose="02000000000000000000"/>
      <p:regular r:id="rId114"/>
    </p:embeddedFont>
    <p:embeddedFont>
      <p:font typeface="Canva Sans" charset="1" panose="020B0503030501040103"/>
      <p:regular r:id="rId136"/>
    </p:embeddedFont>
    <p:embeddedFont>
      <p:font typeface="Comic Sans Bold" charset="1" panose="03000902030302020204"/>
      <p:regular r:id="rId146"/>
    </p:embeddedFont>
    <p:embeddedFont>
      <p:font typeface="Cooper BT Bold Italics" charset="1" panose="0208080405030B090404"/>
      <p:regular r:id="rId163"/>
    </p:embeddedFont>
    <p:embeddedFont>
      <p:font typeface="Yeseva One" charset="1" panose="00000500000000000000"/>
      <p:regular r:id="rId177"/>
    </p:embeddedFont>
    <p:embeddedFont>
      <p:font typeface="Arimo" charset="1" panose="020B0604020202020204"/>
      <p:regular r:id="rId187"/>
    </p:embeddedFont>
    <p:embeddedFont>
      <p:font typeface="Bukhari Script" charset="1" panose="00000500000000000000"/>
      <p:regular r:id="rId1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xml" Type="http://schemas.openxmlformats.org/officeDocument/2006/relationships/notesSlide"/><Relationship Id="rId101" Target="fonts/font101.fntdata" Type="http://schemas.openxmlformats.org/officeDocument/2006/relationships/font"/><Relationship Id="rId102" Target="fonts/font102.fntdata" Type="http://schemas.openxmlformats.org/officeDocument/2006/relationships/font"/><Relationship Id="rId103" Target="notesSlides/notesSlide4.xml" Type="http://schemas.openxmlformats.org/officeDocument/2006/relationships/notesSlide"/><Relationship Id="rId104" Target="fonts/font104.fntdata" Type="http://schemas.openxmlformats.org/officeDocument/2006/relationships/font"/><Relationship Id="rId105" Target="notesSlides/notesSlide5.xml" Type="http://schemas.openxmlformats.org/officeDocument/2006/relationships/notesSlide"/><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notesSlides/notesSlide6.xml" Type="http://schemas.openxmlformats.org/officeDocument/2006/relationships/notesSlide"/><Relationship Id="rId11" Target="slides/slide6.xml" Type="http://schemas.openxmlformats.org/officeDocument/2006/relationships/slide"/><Relationship Id="rId110" Target="fonts/font110.fntdata" Type="http://schemas.openxmlformats.org/officeDocument/2006/relationships/font"/><Relationship Id="rId111" Target="notesSlides/notesSlide7.xml" Type="http://schemas.openxmlformats.org/officeDocument/2006/relationships/notesSlide"/><Relationship Id="rId112" Target="notesSlides/notesSlide8.xml" Type="http://schemas.openxmlformats.org/officeDocument/2006/relationships/notesSlide"/><Relationship Id="rId113" Target="notesSlides/notesSlide9.xml" Type="http://schemas.openxmlformats.org/officeDocument/2006/relationships/notesSlide"/><Relationship Id="rId114" Target="fonts/font114.fntdata" Type="http://schemas.openxmlformats.org/officeDocument/2006/relationships/font"/><Relationship Id="rId115" Target="notesSlides/notesSlide10.xml" Type="http://schemas.openxmlformats.org/officeDocument/2006/relationships/notesSlide"/><Relationship Id="rId116" Target="notesSlides/notesSlide11.xml" Type="http://schemas.openxmlformats.org/officeDocument/2006/relationships/notesSlide"/><Relationship Id="rId117" Target="notesSlides/notesSlide12.xml" Type="http://schemas.openxmlformats.org/officeDocument/2006/relationships/notesSlide"/><Relationship Id="rId118" Target="notesSlides/notesSlide13.xml" Type="http://schemas.openxmlformats.org/officeDocument/2006/relationships/notesSlide"/><Relationship Id="rId119" Target="notesSlides/notesSlide14.xml" Type="http://schemas.openxmlformats.org/officeDocument/2006/relationships/notesSlide"/><Relationship Id="rId12" Target="slides/slide7.xml" Type="http://schemas.openxmlformats.org/officeDocument/2006/relationships/slide"/><Relationship Id="rId120" Target="notesSlides/notesSlide15.xml" Type="http://schemas.openxmlformats.org/officeDocument/2006/relationships/notesSlide"/><Relationship Id="rId121" Target="notesSlides/notesSlide16.xml" Type="http://schemas.openxmlformats.org/officeDocument/2006/relationships/notesSlide"/><Relationship Id="rId122" Target="notesSlides/notesSlide17.xml" Type="http://schemas.openxmlformats.org/officeDocument/2006/relationships/notesSlide"/><Relationship Id="rId123" Target="notesSlides/notesSlide18.xml" Type="http://schemas.openxmlformats.org/officeDocument/2006/relationships/notesSlide"/><Relationship Id="rId124" Target="notesSlides/notesSlide19.xml" Type="http://schemas.openxmlformats.org/officeDocument/2006/relationships/notesSlide"/><Relationship Id="rId125" Target="notesSlides/notesSlide20.xml" Type="http://schemas.openxmlformats.org/officeDocument/2006/relationships/notesSlide"/><Relationship Id="rId126" Target="notesSlides/notesSlide21.xml" Type="http://schemas.openxmlformats.org/officeDocument/2006/relationships/notesSlide"/><Relationship Id="rId127" Target="notesSlides/notesSlide22.xml" Type="http://schemas.openxmlformats.org/officeDocument/2006/relationships/notesSlide"/><Relationship Id="rId128" Target="notesSlides/notesSlide23.xml" Type="http://schemas.openxmlformats.org/officeDocument/2006/relationships/notesSlide"/><Relationship Id="rId129" Target="notesSlides/notesSlide24.xml" Type="http://schemas.openxmlformats.org/officeDocument/2006/relationships/notesSlide"/><Relationship Id="rId13" Target="slides/slide8.xml" Type="http://schemas.openxmlformats.org/officeDocument/2006/relationships/slide"/><Relationship Id="rId130" Target="notesSlides/notesSlide25.xml" Type="http://schemas.openxmlformats.org/officeDocument/2006/relationships/notesSlide"/><Relationship Id="rId131" Target="notesSlides/notesSlide26.xml" Type="http://schemas.openxmlformats.org/officeDocument/2006/relationships/notesSlide"/><Relationship Id="rId132" Target="notesSlides/notesSlide27.xml" Type="http://schemas.openxmlformats.org/officeDocument/2006/relationships/notesSlide"/><Relationship Id="rId133" Target="notesSlides/notesSlide28.xml" Type="http://schemas.openxmlformats.org/officeDocument/2006/relationships/notesSlide"/><Relationship Id="rId134" Target="notesSlides/notesSlide29.xml" Type="http://schemas.openxmlformats.org/officeDocument/2006/relationships/notesSlide"/><Relationship Id="rId135" Target="notesSlides/notesSlide30.xml" Type="http://schemas.openxmlformats.org/officeDocument/2006/relationships/notesSlide"/><Relationship Id="rId136" Target="fonts/font136.fntdata" Type="http://schemas.openxmlformats.org/officeDocument/2006/relationships/font"/><Relationship Id="rId137" Target="notesSlides/notesSlide31.xml" Type="http://schemas.openxmlformats.org/officeDocument/2006/relationships/notesSlide"/><Relationship Id="rId138" Target="notesSlides/notesSlide32.xml" Type="http://schemas.openxmlformats.org/officeDocument/2006/relationships/notesSlide"/><Relationship Id="rId139" Target="notesSlides/notesSlide33.xml" Type="http://schemas.openxmlformats.org/officeDocument/2006/relationships/notesSlide"/><Relationship Id="rId14" Target="slides/slide9.xml" Type="http://schemas.openxmlformats.org/officeDocument/2006/relationships/slide"/><Relationship Id="rId140" Target="notesSlides/notesSlide34.xml" Type="http://schemas.openxmlformats.org/officeDocument/2006/relationships/notesSlide"/><Relationship Id="rId141" Target="notesSlides/notesSlide35.xml" Type="http://schemas.openxmlformats.org/officeDocument/2006/relationships/notesSlide"/><Relationship Id="rId142" Target="notesSlides/notesSlide36.xml" Type="http://schemas.openxmlformats.org/officeDocument/2006/relationships/notesSlide"/><Relationship Id="rId143" Target="notesSlides/notesSlide37.xml" Type="http://schemas.openxmlformats.org/officeDocument/2006/relationships/notesSlide"/><Relationship Id="rId144" Target="notesSlides/notesSlide38.xml" Type="http://schemas.openxmlformats.org/officeDocument/2006/relationships/notesSlide"/><Relationship Id="rId145" Target="notesSlides/notesSlide39.xml" Type="http://schemas.openxmlformats.org/officeDocument/2006/relationships/notesSlide"/><Relationship Id="rId146" Target="fonts/font146.fntdata" Type="http://schemas.openxmlformats.org/officeDocument/2006/relationships/font"/><Relationship Id="rId147" Target="notesSlides/notesSlide40.xml" Type="http://schemas.openxmlformats.org/officeDocument/2006/relationships/notesSlide"/><Relationship Id="rId148" Target="notesSlides/notesSlide41.xml" Type="http://schemas.openxmlformats.org/officeDocument/2006/relationships/notesSlide"/><Relationship Id="rId149" Target="notesSlides/notesSlide42.xml" Type="http://schemas.openxmlformats.org/officeDocument/2006/relationships/notesSlide"/><Relationship Id="rId15" Target="slides/slide10.xml" Type="http://schemas.openxmlformats.org/officeDocument/2006/relationships/slide"/><Relationship Id="rId150" Target="notesSlides/notesSlide43.xml" Type="http://schemas.openxmlformats.org/officeDocument/2006/relationships/notesSlide"/><Relationship Id="rId151" Target="notesSlides/notesSlide44.xml" Type="http://schemas.openxmlformats.org/officeDocument/2006/relationships/notesSlide"/><Relationship Id="rId152" Target="notesSlides/notesSlide45.xml" Type="http://schemas.openxmlformats.org/officeDocument/2006/relationships/notesSlide"/><Relationship Id="rId153" Target="notesSlides/notesSlide46.xml" Type="http://schemas.openxmlformats.org/officeDocument/2006/relationships/notesSlide"/><Relationship Id="rId154" Target="notesSlides/notesSlide47.xml" Type="http://schemas.openxmlformats.org/officeDocument/2006/relationships/notesSlide"/><Relationship Id="rId155" Target="notesSlides/notesSlide48.xml" Type="http://schemas.openxmlformats.org/officeDocument/2006/relationships/notesSlide"/><Relationship Id="rId156" Target="notesSlides/notesSlide49.xml" Type="http://schemas.openxmlformats.org/officeDocument/2006/relationships/notesSlide"/><Relationship Id="rId157" Target="notesSlides/notesSlide50.xml" Type="http://schemas.openxmlformats.org/officeDocument/2006/relationships/notesSlide"/><Relationship Id="rId158" Target="notesSlides/notesSlide51.xml" Type="http://schemas.openxmlformats.org/officeDocument/2006/relationships/notesSlide"/><Relationship Id="rId159" Target="notesSlides/notesSlide52.xml" Type="http://schemas.openxmlformats.org/officeDocument/2006/relationships/notesSlide"/><Relationship Id="rId16" Target="slides/slide11.xml" Type="http://schemas.openxmlformats.org/officeDocument/2006/relationships/slide"/><Relationship Id="rId160" Target="notesSlides/notesSlide53.xml" Type="http://schemas.openxmlformats.org/officeDocument/2006/relationships/notesSlide"/><Relationship Id="rId161" Target="notesSlides/notesSlide54.xml" Type="http://schemas.openxmlformats.org/officeDocument/2006/relationships/notesSlide"/><Relationship Id="rId162" Target="notesSlides/notesSlide55.xml" Type="http://schemas.openxmlformats.org/officeDocument/2006/relationships/notesSlide"/><Relationship Id="rId163" Target="fonts/font163.fntdata" Type="http://schemas.openxmlformats.org/officeDocument/2006/relationships/font"/><Relationship Id="rId164" Target="notesSlides/notesSlide56.xml" Type="http://schemas.openxmlformats.org/officeDocument/2006/relationships/notesSlide"/><Relationship Id="rId165" Target="notesSlides/notesSlide57.xml" Type="http://schemas.openxmlformats.org/officeDocument/2006/relationships/notesSlide"/><Relationship Id="rId166" Target="notesSlides/notesSlide58.xml" Type="http://schemas.openxmlformats.org/officeDocument/2006/relationships/notesSlide"/><Relationship Id="rId167" Target="notesSlides/notesSlide59.xml" Type="http://schemas.openxmlformats.org/officeDocument/2006/relationships/notesSlide"/><Relationship Id="rId168" Target="notesSlides/notesSlide60.xml" Type="http://schemas.openxmlformats.org/officeDocument/2006/relationships/notesSlide"/><Relationship Id="rId169" Target="notesSlides/notesSlide61.xml" Type="http://schemas.openxmlformats.org/officeDocument/2006/relationships/notesSlide"/><Relationship Id="rId17" Target="slides/slide12.xml" Type="http://schemas.openxmlformats.org/officeDocument/2006/relationships/slide"/><Relationship Id="rId170" Target="notesSlides/notesSlide62.xml" Type="http://schemas.openxmlformats.org/officeDocument/2006/relationships/notesSlide"/><Relationship Id="rId171" Target="notesSlides/notesSlide63.xml" Type="http://schemas.openxmlformats.org/officeDocument/2006/relationships/notesSlide"/><Relationship Id="rId172" Target="notesSlides/notesSlide64.xml" Type="http://schemas.openxmlformats.org/officeDocument/2006/relationships/notesSlide"/><Relationship Id="rId173" Target="notesSlides/notesSlide65.xml" Type="http://schemas.openxmlformats.org/officeDocument/2006/relationships/notesSlide"/><Relationship Id="rId174" Target="notesSlides/notesSlide66.xml" Type="http://schemas.openxmlformats.org/officeDocument/2006/relationships/notesSlide"/><Relationship Id="rId175" Target="notesSlides/notesSlide67.xml" Type="http://schemas.openxmlformats.org/officeDocument/2006/relationships/notesSlide"/><Relationship Id="rId176" Target="notesSlides/notesSlide68.xml" Type="http://schemas.openxmlformats.org/officeDocument/2006/relationships/notesSlide"/><Relationship Id="rId177" Target="fonts/font177.fntdata" Type="http://schemas.openxmlformats.org/officeDocument/2006/relationships/font"/><Relationship Id="rId178" Target="notesSlides/notesSlide69.xml" Type="http://schemas.openxmlformats.org/officeDocument/2006/relationships/notesSlide"/><Relationship Id="rId179" Target="notesSlides/notesSlide70.xml" Type="http://schemas.openxmlformats.org/officeDocument/2006/relationships/notesSlide"/><Relationship Id="rId18" Target="slides/slide13.xml" Type="http://schemas.openxmlformats.org/officeDocument/2006/relationships/slide"/><Relationship Id="rId180" Target="notesSlides/notesSlide71.xml" Type="http://schemas.openxmlformats.org/officeDocument/2006/relationships/notesSlide"/><Relationship Id="rId181" Target="notesSlides/notesSlide72.xml" Type="http://schemas.openxmlformats.org/officeDocument/2006/relationships/notesSlide"/><Relationship Id="rId182" Target="notesSlides/notesSlide73.xml" Type="http://schemas.openxmlformats.org/officeDocument/2006/relationships/notesSlide"/><Relationship Id="rId183" Target="notesSlides/notesSlide74.xml" Type="http://schemas.openxmlformats.org/officeDocument/2006/relationships/notesSlide"/><Relationship Id="rId184" Target="notesSlides/notesSlide75.xml" Type="http://schemas.openxmlformats.org/officeDocument/2006/relationships/notesSlide"/><Relationship Id="rId185" Target="notesSlides/notesSlide76.xml" Type="http://schemas.openxmlformats.org/officeDocument/2006/relationships/notesSlide"/><Relationship Id="rId186" Target="notesSlides/notesSlide77.xml" Type="http://schemas.openxmlformats.org/officeDocument/2006/relationships/notesSlide"/><Relationship Id="rId187" Target="fonts/font187.fntdata" Type="http://schemas.openxmlformats.org/officeDocument/2006/relationships/font"/><Relationship Id="rId188" Target="notesSlides/notesSlide78.xml" Type="http://schemas.openxmlformats.org/officeDocument/2006/relationships/notesSlide"/><Relationship Id="rId189" Target="notesSlides/notesSlide79.xml" Type="http://schemas.openxmlformats.org/officeDocument/2006/relationships/notesSlide"/><Relationship Id="rId19" Target="slides/slide14.xml" Type="http://schemas.openxmlformats.org/officeDocument/2006/relationships/slide"/><Relationship Id="rId190" Target="notesSlides/notesSlide80.xml" Type="http://schemas.openxmlformats.org/officeDocument/2006/relationships/notesSlide"/><Relationship Id="rId191" Target="fonts/font191.fntdata" Type="http://schemas.openxmlformats.org/officeDocument/2006/relationships/font"/><Relationship Id="rId192" Target="notesSlides/notesSlide81.xml" Type="http://schemas.openxmlformats.org/officeDocument/2006/relationships/note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notesMasters/notesMaster1.xml" Type="http://schemas.openxmlformats.org/officeDocument/2006/relationships/notesMaster"/><Relationship Id="rId92" Target="theme/theme2.xml" Type="http://schemas.openxmlformats.org/officeDocument/2006/relationships/theme"/><Relationship Id="rId93" Target="notesSlides/notesSlide1.xml" Type="http://schemas.openxmlformats.org/officeDocument/2006/relationships/notesSlide"/><Relationship Id="rId94" Target="fonts/font94.fntdata" Type="http://schemas.openxmlformats.org/officeDocument/2006/relationships/font"/><Relationship Id="rId95" Target="fonts/font95.fntdata" Type="http://schemas.openxmlformats.org/officeDocument/2006/relationships/font"/><Relationship Id="rId96" Target="notesSlides/notesSlide2.xml" Type="http://schemas.openxmlformats.org/officeDocument/2006/relationships/notesSlide"/><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5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5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5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2.xml" Type="http://schemas.openxmlformats.org/officeDocument/2006/relationships/slide"/></Relationships>
</file>

<file path=ppt/notesSlides/_rels/notesSlide6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6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4.xml" Type="http://schemas.openxmlformats.org/officeDocument/2006/relationships/slide"/></Relationships>
</file>

<file path=ppt/notesSlides/_rels/notesSlide6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5.xml" Type="http://schemas.openxmlformats.org/officeDocument/2006/relationships/slide"/></Relationships>
</file>

<file path=ppt/notesSlides/_rels/notesSlide6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6.xml" Type="http://schemas.openxmlformats.org/officeDocument/2006/relationships/slide"/></Relationships>
</file>

<file path=ppt/notesSlides/_rels/notesSlide6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7.xml" Type="http://schemas.openxmlformats.org/officeDocument/2006/relationships/slide"/></Relationships>
</file>

<file path=ppt/notesSlides/_rels/notesSlide6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8.xml" Type="http://schemas.openxmlformats.org/officeDocument/2006/relationships/slide"/></Relationships>
</file>

<file path=ppt/notesSlides/_rels/notesSlide6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9.xml" Type="http://schemas.openxmlformats.org/officeDocument/2006/relationships/slide"/></Relationships>
</file>

<file path=ppt/notesSlides/_rels/notesSlide6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0.xml" Type="http://schemas.openxmlformats.org/officeDocument/2006/relationships/slide"/></Relationships>
</file>

<file path=ppt/notesSlides/_rels/notesSlide6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2.xml" Type="http://schemas.openxmlformats.org/officeDocument/2006/relationships/slide"/></Relationships>
</file>

<file path=ppt/notesSlides/_rels/notesSlide7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3.xml" Type="http://schemas.openxmlformats.org/officeDocument/2006/relationships/slide"/></Relationships>
</file>

<file path=ppt/notesSlides/_rels/notesSlide7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4.xml" Type="http://schemas.openxmlformats.org/officeDocument/2006/relationships/slide"/></Relationships>
</file>

<file path=ppt/notesSlides/_rels/notesSlide7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5.xml" Type="http://schemas.openxmlformats.org/officeDocument/2006/relationships/slide"/></Relationships>
</file>

<file path=ppt/notesSlides/_rels/notesSlide7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6.xml" Type="http://schemas.openxmlformats.org/officeDocument/2006/relationships/slide"/></Relationships>
</file>

<file path=ppt/notesSlides/_rels/notesSlide7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7.xml" Type="http://schemas.openxmlformats.org/officeDocument/2006/relationships/slide"/></Relationships>
</file>

<file path=ppt/notesSlides/_rels/notesSlide7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8.xml" Type="http://schemas.openxmlformats.org/officeDocument/2006/relationships/slide"/></Relationships>
</file>

<file path=ppt/notesSlides/_rels/notesSlide7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7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0.xml" Type="http://schemas.openxmlformats.org/officeDocument/2006/relationships/slide"/></Relationships>
</file>

<file path=ppt/notesSlides/_rels/notesSlide7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2.xml" Type="http://schemas.openxmlformats.org/officeDocument/2006/relationships/slide"/></Relationships>
</file>

<file path=ppt/notesSlides/_rels/notesSlide8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Myself SA, and I'm here to submit my entry for the Resume Project Challenge 12 organized by Code Basics. Through this project, I'll be sharing my insights with AtliQ Motors for their Electric Vehicles (EV) launch in India.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11 -  You can see the top 3 and bottom 3 makers.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18 - An article from auto.economictimes highlights the significant YoY growth of OLA Electric in FY24 over FY23.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article from auto.economictimes suggests that this may be due to the risk of these companies being blacklisted for scheme violations.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22 - The second task is to identify the top 5 states with the highest penetration rate in 2-wheeler and 4-wheeler EV sales in FY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25 - This is the formula to calculate the PR and the respective measure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32 - And we get the following insights :</a:t>
            </a:r>
          </a:p>
          <a:p>
            <a:r>
              <a:rPr lang="en-US"/>
              <a:t/>
            </a:r>
          </a:p>
          <a:p>
            <a:r>
              <a:rPr lang="en-US"/>
              <a:t>- For the PR of both 2W and 4W category, 3 out of 5 cities are common.</a:t>
            </a:r>
          </a:p>
          <a:p>
            <a:r>
              <a:rPr lang="en-US"/>
              <a:t/>
            </a:r>
          </a:p>
          <a:p>
            <a:r>
              <a:rPr lang="en-US"/>
              <a:t>- Mizoram and Nagaland have achieved a perfect 100% penetration rate.</a:t>
            </a:r>
          </a:p>
          <a:p>
            <a:r>
              <a:rPr lang="en-US"/>
              <a:t/>
            </a:r>
          </a:p>
          <a:p>
            <a:r>
              <a:rPr lang="en-US"/>
              <a:t>- The penetration rate for electric 4-wheelers is much higher than for 2-wheelers.</a:t>
            </a:r>
          </a:p>
          <a:p>
            <a:r>
              <a:rPr lang="en-US"/>
              <a:t/>
            </a:r>
          </a:p>
          <a:p>
            <a:r>
              <a:rPr lang="en-US"/>
              <a:t>There is a slang in Hindi that goes like :</a:t>
            </a:r>
          </a:p>
          <a:p>
            <a:r>
              <a:rPr lang="en-US"/>
              <a:t>"Kabhi kabhi jo dikhta hai woh hota nahi hai" which means that appearances can be deceiving and sometimes things aren't always as they seem.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33 - S0 if we drill down the following result, we get the sales of these states in all the 3 FYs which shows there is a period where these states didn't even got the sales more than 5</a:t>
            </a:r>
          </a:p>
          <a:p>
            <a:r>
              <a:rPr lang="en-US"/>
              <a:t>     And it shows that Mizoram and Nagaland were able to achieve a 100% PR only because the 4W were sold only in the FY 2024.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34 - The third task is to List the states with negative penetration or the decline in EV sales from 2022 to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36 - And this is the resultant table.</a:t>
            </a:r>
          </a:p>
          <a:p>
            <a:r>
              <a:rPr lang="en-US"/>
              <a:t> </a:t>
            </a:r>
          </a:p>
          <a:p>
            <a:r>
              <a:rPr lang="en-US"/>
              <a:t>     However, there were no states that experience a decline in EV sales but there are states that shows that there were no sales in those years for the region being analyzed.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37 - The fourth task is to compare the sales and penetration rates for the EVs between Delhi and Karnataka for FY2024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the key sections of the presentation, with main focus on "Primary Analysis" and "Secondary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39 - Following are the insights that can be drawn from the visuals :</a:t>
            </a:r>
          </a:p>
          <a:p>
            <a:r>
              <a:rPr lang="en-US"/>
              <a:t/>
            </a:r>
          </a:p>
          <a:p>
            <a:r>
              <a:rPr lang="en-US"/>
              <a:t>- Karnataka's EV sales were significantly higher at 161K compared to Delhi's 47K.</a:t>
            </a:r>
          </a:p>
          <a:p>
            <a:r>
              <a:rPr lang="en-US"/>
              <a:t/>
            </a:r>
          </a:p>
          <a:p>
            <a:r>
              <a:rPr lang="en-US"/>
              <a:t>- This indicates a strong preference for EVs in Karnataka, making it a crucial market for growth.</a:t>
            </a:r>
          </a:p>
          <a:p>
            <a:r>
              <a:rPr lang="en-US"/>
              <a:t/>
            </a:r>
          </a:p>
          <a:p>
            <a:r>
              <a:rPr lang="en-US"/>
              <a:t>- Similar strategies could potentially boost EV sales in Delhi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40 - Moving further to the second sub-category of Primary area -- Sales Trends and Growth Metrics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41 - The first task here is to examine how sales numbers for the top 5 electric car makers changed every quarter from 2022 to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43 - Here is the top 5 manufacturers in the 4-w category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44 - Following is the sales trend across fiscal quarters for Tata Motors and Mahindra &amp; Mahindra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46 - And when we drill down the sales trend, we get the following insights  :</a:t>
            </a:r>
          </a:p>
          <a:p>
            <a:r>
              <a:rPr lang="en-US"/>
              <a:t/>
            </a:r>
          </a:p>
          <a:p>
            <a:r>
              <a:rPr lang="en-US"/>
              <a:t>- Tata Motors' vehicle sales jumped from 13K in 2022 to 28K in 2023, marking a 120.63% increase. </a:t>
            </a:r>
          </a:p>
          <a:p>
            <a:r>
              <a:rPr lang="en-US"/>
              <a:t/>
            </a:r>
          </a:p>
          <a:p>
            <a:r>
              <a:rPr lang="en-US"/>
              <a:t>- Sales kept rising in 2024, reaching 48K vehicles, up 71.87% from 2023. </a:t>
            </a:r>
          </a:p>
          <a:p>
            <a:r>
              <a:rPr lang="en-US"/>
              <a:t/>
            </a:r>
          </a:p>
          <a:p>
            <a:r>
              <a:rPr lang="en-US"/>
              <a:t>- This steady growth shows Tata Motors is increasing both their sales and their share of the EV market each year.</a:t>
            </a:r>
          </a:p>
          <a:p>
            <a:r>
              <a:rPr lang="en-US"/>
              <a:t/>
            </a:r>
          </a:p>
          <a:p>
            <a:r>
              <a:rPr lang="en-US"/>
              <a:t/>
            </a:r>
          </a:p>
          <a:p>
            <a:r>
              <a:rPr lang="en-US"/>
              <a:t>- The company saw a huge increase in sales in 2023, up by over 240% from 2022. </a:t>
            </a:r>
          </a:p>
          <a:p>
            <a:r>
              <a:rPr lang="en-US"/>
              <a:t/>
            </a:r>
          </a:p>
          <a:p>
            <a:r>
              <a:rPr lang="en-US"/>
              <a:t>- This suggests that their market strategy worked well, likely due to better brand recognition, improved vehicles, or good market conditions. </a:t>
            </a:r>
          </a:p>
          <a:p>
            <a:r>
              <a:rPr lang="en-US"/>
              <a:t/>
            </a:r>
          </a:p>
          <a:p>
            <a:r>
              <a:rPr lang="en-US"/>
              <a:t>- Understanding what drove this growth can help achieve similar success in the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47 - Following is the sales trend across fiscal quarters for MG Motor and BYD India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49 - And when we drill down the sales trend, we get the following insights  :</a:t>
            </a:r>
          </a:p>
          <a:p>
            <a:r>
              <a:rPr lang="en-US"/>
              <a:t/>
            </a:r>
          </a:p>
          <a:p>
            <a:r>
              <a:rPr lang="en-US"/>
              <a:t>- The company’s sales grew by 98.9% from 2022 to 2023 and then surged by 169.5% from 2023 to 2024. </a:t>
            </a:r>
          </a:p>
          <a:p>
            <a:r>
              <a:rPr lang="en-US"/>
              <a:t/>
            </a:r>
          </a:p>
          <a:p>
            <a:r>
              <a:rPr lang="en-US"/>
              <a:t>- This huge increase shows that the company’s products are popular, likely because of new features, good prices, or strong marketing</a:t>
            </a:r>
          </a:p>
          <a:p>
            <a:r>
              <a:rPr lang="en-US"/>
              <a:t/>
            </a:r>
          </a:p>
          <a:p>
            <a:r>
              <a:rPr lang="en-US"/>
              <a:t/>
            </a:r>
          </a:p>
          <a:p>
            <a:r>
              <a:rPr lang="en-US"/>
              <a:t>- The jump from 33 to 920 vehicles is remarkable, likely due to increased production, better market presence, or a successful new model. </a:t>
            </a:r>
          </a:p>
          <a:p>
            <a:r>
              <a:rPr lang="en-US"/>
              <a:t/>
            </a:r>
          </a:p>
          <a:p>
            <a:r>
              <a:rPr lang="en-US"/>
              <a:t>- Though growth has slowed slightly, it remains strong at nearly 60%, showing ongoing demand and effective market entry.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52 - Drilling down further, we get the following insights</a:t>
            </a:r>
          </a:p>
          <a:p>
            <a:r>
              <a:rPr lang="en-US"/>
              <a:t/>
            </a:r>
          </a:p>
          <a:p>
            <a:r>
              <a:rPr lang="en-US"/>
              <a:t>- Sales surged by an impressive 423.64%, reflecting strong brand recognition and market acceptance.</a:t>
            </a:r>
          </a:p>
          <a:p>
            <a:r>
              <a:rPr lang="en-US"/>
              <a:t/>
            </a:r>
          </a:p>
          <a:p>
            <a:r>
              <a:rPr lang="en-US"/>
              <a:t>- Although the growth rate slowed to 141.32%, the significant increase in vehicles sold shows the company is still growing steadily.</a:t>
            </a:r>
          </a:p>
          <a:p>
            <a:r>
              <a:rPr lang="en-US"/>
              <a:t/>
            </a:r>
          </a:p>
          <a:p>
            <a:r>
              <a:rPr lang="en-US"/>
              <a:t>- Hyundai Motor's consistent yearly growth in sales underscores its leadership in the electric vehicle market, demonstrating its ability to scale quickly and gain market share.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54 - The next task is to Calculate the compounded annual growth rate (CAGR) in 4-wheeler units for the top 5 makers from 2022 to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following are The main objectives of this Challenge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57 - This is the formula to calculate the CAGR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61 - Here is the top 5 manufacturers in the 4-w category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63 - Applying the CAGR formula, we get the following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64 - And the following insights can be drawn :</a:t>
            </a:r>
          </a:p>
          <a:p>
            <a:r>
              <a:rPr lang="en-US"/>
              <a:t/>
            </a:r>
          </a:p>
          <a:p>
            <a:r>
              <a:rPr lang="en-US"/>
              <a:t>- BYD India's sales skyrocketed with a growth rate of 567%, going from 33 units in 2022 to 1,466 units in 2024. </a:t>
            </a:r>
          </a:p>
          <a:p>
            <a:r>
              <a:rPr lang="en-US"/>
              <a:t>- This surge could be due to successful new products, strong marketing, or a change in consumer preferences.</a:t>
            </a:r>
          </a:p>
          <a:p>
            <a:r>
              <a:rPr lang="en-US"/>
              <a:t/>
            </a:r>
          </a:p>
          <a:p>
            <a:r>
              <a:rPr lang="en-US"/>
              <a:t>- Hyundai Motor grew by 255%, showing solid, steady progress. </a:t>
            </a:r>
          </a:p>
          <a:p>
            <a:r>
              <a:rPr lang="en-US"/>
              <a:t>- This suggests their market strategy and products are well-received.</a:t>
            </a:r>
          </a:p>
          <a:p>
            <a:r>
              <a:rPr lang="en-US"/>
              <a:t/>
            </a:r>
          </a:p>
          <a:p>
            <a:r>
              <a:rPr lang="en-US"/>
              <a:t>- MG Motors and Mahindra &amp; Mahindra grew by 139% and 132%, respectively. </a:t>
            </a:r>
          </a:p>
          <a:p>
            <a:r>
              <a:rPr lang="en-US"/>
              <a:t>- Their steady growth is likely supported by a loyal customer base and a wider range of products.</a:t>
            </a:r>
          </a:p>
          <a:p>
            <a:r>
              <a:rPr lang="en-US"/>
              <a:t/>
            </a:r>
          </a:p>
          <a:p>
            <a:r>
              <a:rPr lang="en-US"/>
              <a:t>- Tata Motors had the slowest growth at 94%. </a:t>
            </a:r>
          </a:p>
          <a:p>
            <a:r>
              <a:rPr lang="en-US"/>
              <a:t>- Though still growing, this might be due to market saturation or a more cautious approach, given their already large presence in 2022.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65 - The next task is to list the top 10 states with the highest CAGR from 2022 to 2024 in total vehicles sold.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66 - After applying the CAGR formula, we get the following resultant table.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67 - However, if we drill down further we have a surprising observation...... Nagaland, despite having very low total sales, ranks 3rd in CAGR among 34 states.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68, 69 - This surprising result leads us to investigate why Nagaland has low sales, which may be due to "poor road maintenance," as highlighted by various articles.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70 -  Moving further, the next task is to identify the peak and low season months for EV sales from 2022 to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72 - The line chart reveals two common sales patterns each year:</a:t>
            </a:r>
          </a:p>
          <a:p>
            <a:r>
              <a:rPr lang="en-US"/>
              <a:t/>
            </a:r>
          </a:p>
          <a:p>
            <a:r>
              <a:rPr lang="en-US"/>
              <a:t>- Sales peak consistently in the final month of the last fiscal quarter (i.e in Jan, Feb, Mar)</a:t>
            </a:r>
          </a:p>
          <a:p>
            <a:r>
              <a:rPr lang="en-US"/>
              <a:t/>
            </a:r>
          </a:p>
          <a:p>
            <a:r>
              <a:rPr lang="en-US"/>
              <a:t>- There is a steady increase in sales during the second and third quarter of each fiscal year.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tools that are being used for the whole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73 - Following could be the Reasons for these patterns:</a:t>
            </a:r>
          </a:p>
          <a:p>
            <a:r>
              <a:rPr lang="en-US"/>
              <a:t/>
            </a:r>
          </a:p>
          <a:p>
            <a:r>
              <a:rPr lang="en-US"/>
              <a:t>- Fiscal Year-End Push: Consumers and businesses buy before March for tax benefits.</a:t>
            </a:r>
          </a:p>
          <a:p>
            <a:r>
              <a:rPr lang="en-US"/>
              <a:t>- Government Incentives: EV subsidies and incentives like the FAME scheme are extended towards the fiscal year-end.</a:t>
            </a:r>
          </a:p>
          <a:p>
            <a:r>
              <a:rPr lang="en-US"/>
              <a:t>- Promotional Campaigns: Automakers offer discounts in the last quarter to meet annual sales targets.</a:t>
            </a:r>
          </a:p>
          <a:p>
            <a:r>
              <a:rPr lang="en-US"/>
              <a:t>- New Models: Automakers release new models by the last quarter, boosting sales.</a:t>
            </a:r>
          </a:p>
          <a:p>
            <a:r>
              <a:rPr lang="en-US"/>
              <a:t>- Infrastructure Growth: Improvements in EV charging infrastructure by the fiscal year-end make EV ownership more attractive.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74, 75 - And the following articles also shows the sales trend of FY 2024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to the third sub-category: Future Projection and Revenue Estimation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task under this sub-category is to Predict the estimated number of EV sales (including 2-wheelers and 4-wheelers) in 2030 for the top 10 states with the highest penetration rates, based on previous years' growth rates.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79 - The current table shows the top 10 states in terms of PR and with their CAGR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following formula will be used to calculate the Projected sales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Applying the values in the formula </a:t>
            </a:r>
          </a:p>
          <a:p>
            <a:r>
              <a:rPr lang="en-US"/>
              <a:t>We get CAGR and Projected Sales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86 - And the following insights can be drawn :</a:t>
            </a:r>
          </a:p>
          <a:p>
            <a:r>
              <a:rPr lang="en-US"/>
              <a:t/>
            </a:r>
          </a:p>
          <a:p>
            <a:r>
              <a:rPr lang="en-US"/>
              <a:t>- Maharashtra, Karnataka, and Kerala are expected to lead with over 2 million EV sales each, showing strong growth.</a:t>
            </a:r>
          </a:p>
          <a:p>
            <a:r>
              <a:rPr lang="en-US"/>
              <a:t/>
            </a:r>
          </a:p>
          <a:p>
            <a:r>
              <a:rPr lang="en-US"/>
              <a:t>- Chandigarh and Puducherry may need better strategies as their sales are unlikely to exceed 0.2 million units.</a:t>
            </a:r>
          </a:p>
          <a:p>
            <a:r>
              <a:rPr lang="en-US"/>
              <a:t/>
            </a:r>
          </a:p>
          <a:p>
            <a:r>
              <a:rPr lang="en-US"/>
              <a:t>- Goa, despite a 13.8% penetration rate, is projected to sell only 0.5 million units due to its smaller population.</a:t>
            </a:r>
          </a:p>
          <a:p>
            <a:r>
              <a:rPr lang="en-US"/>
              <a:t/>
            </a:r>
          </a:p>
          <a:p>
            <a:r>
              <a:rPr lang="en-US"/>
              <a:t>- Chhattisgarh, with a 5.7% penetration rate, is projected to sell 1.15 million units, showing rapid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87 - The next task is to Calculate the revenue growth rate for 4-wheeler and 2-wheeler EVs in India between the given years and assuming the given prices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89 - The calculation is divided into two steps:</a:t>
            </a:r>
          </a:p>
          <a:p>
            <a:r>
              <a:rPr lang="en-US"/>
              <a:t/>
            </a:r>
          </a:p>
          <a:p>
            <a:r>
              <a:rPr lang="en-US"/>
              <a:t>- Calculating the yearly revenue </a:t>
            </a:r>
          </a:p>
          <a:p>
            <a:r>
              <a:rPr lang="en-US"/>
              <a:t>- Applying the growth rate (GR) formula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you can see the Analysis Structure:</a:t>
            </a:r>
          </a:p>
          <a:p>
            <a:r>
              <a:rPr lang="en-US"/>
              <a:t/>
            </a:r>
          </a:p>
          <a:p>
            <a:r>
              <a:rPr lang="en-US"/>
              <a:t>- Primary Analysis</a:t>
            </a:r>
          </a:p>
          <a:p>
            <a:r>
              <a:rPr lang="en-US"/>
              <a:t>- Secondary Analysis....... with their respective Sub-categories.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Combining the two steps, we get the states with their respective FY growth rates.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94 - The red circle shows a decline  in the Growth Rate from the current FY to the next FY and The exclamation mark informs the unavailability of data.</a:t>
            </a:r>
          </a:p>
          <a:p>
            <a:r>
              <a:rPr lang="en-US"/>
              <a:t/>
            </a:r>
          </a:p>
          <a:p>
            <a:r>
              <a:rPr lang="en-US"/>
              <a:t/>
            </a:r>
          </a:p>
          <a:p>
            <a:r>
              <a:rPr lang="en-US"/>
              <a:t>This wraps up the primary analysis for the project.  And now, we will move onto the Secondary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further to the Secondary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with the first sub-category of Secondary area -- Customer Preferences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first task is to find out the primary reasons for customers choosing 4-wheeler EVs in 2023 and 2024 based on the mentioned factors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98 - Starting with The first factor : Cost Saving. There are several reasons :</a:t>
            </a:r>
          </a:p>
          <a:p>
            <a:r>
              <a:rPr lang="en-US"/>
              <a:t/>
            </a:r>
          </a:p>
          <a:p>
            <a:r>
              <a:rPr lang="en-US"/>
              <a:t>- 4W EVs cost less to fuel because electricity is cheaper than petrol or diesel.</a:t>
            </a:r>
          </a:p>
          <a:p>
            <a:r>
              <a:rPr lang="en-US"/>
              <a:t>- EVs have fewer parts than traditional cars, so they cost less to maintain and repair.</a:t>
            </a:r>
          </a:p>
          <a:p>
            <a:r>
              <a:rPr lang="en-US"/>
              <a:t>- Even though EVs are more expensive to buy initially, their lower running and maintenance costs can make them cheaper overall in the long run.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99 - Looking at the second factor : Environmental Concerns.</a:t>
            </a:r>
          </a:p>
          <a:p>
            <a:r>
              <a:rPr lang="en-US"/>
              <a:t/>
            </a:r>
          </a:p>
          <a:p>
            <a:r>
              <a:rPr lang="en-US"/>
              <a:t>- EVs don't have exhaust pipes, so they don't release harmful gases, helping to reduce air pollution—important in cities with poor air quality.</a:t>
            </a:r>
          </a:p>
          <a:p>
            <a:r>
              <a:rPr lang="en-US"/>
              <a:t>- People are more aware of climate change and want to reduce their carbon footprint. EVs cut down on greenhouse gas emissions, supporting environmental goals.</a:t>
            </a:r>
          </a:p>
          <a:p>
            <a:r>
              <a:rPr lang="en-US"/>
              <a:t>- More people want to live sustainably and choose eco-friendly options. Driving an EV is an easy way to help protect the environment.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100 - Looking at the third factor : Government Incentives.</a:t>
            </a:r>
          </a:p>
          <a:p>
            <a:r>
              <a:rPr lang="en-US"/>
              <a:t/>
            </a:r>
          </a:p>
          <a:p>
            <a:r>
              <a:rPr lang="en-US"/>
              <a:t>- The Indian government offers financial perks like subsidies, tax rebates, and lower registration fees to make 4-wheeler EVs more affordable.</a:t>
            </a:r>
          </a:p>
          <a:p>
            <a:r>
              <a:rPr lang="en-US"/>
              <a:t>- More EV charging stations are being built, making it easier for people to own and use 4-wheeler EVs by reducing range anxiety.</a:t>
            </a:r>
          </a:p>
          <a:p>
            <a:r>
              <a:rPr lang="en-US"/>
              <a:t>- State policies like exemptions from road tax, lower toll fees, and special parking options boost the adoption of 4-wheeler EVs.</a:t>
            </a:r>
          </a:p>
          <a:p>
            <a:r>
              <a:rPr lang="en-US"/>
              <a:t/>
            </a:r>
          </a:p>
          <a:p>
            <a:r>
              <a:rPr lang="en-US"/>
              <a:t/>
            </a:r>
          </a:p>
          <a:p>
            <a:r>
              <a:rPr lang="en-US"/>
              <a:t>101 - In conclusion, I can say that Customers choose 4-wheeler EVs for several key reasons, each influencing their decision in unique ways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task is to find out how does the availability of charging stations affect EV sales &amp; market share in the top 5 states?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103 - Following tables show the top 5 states in terms of PR and TS and I’ve listed reasons showing how the number of charging stations impacts EV sales and market share in the top 5 states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Following are the data tables and key measures used for analysis and the dataset Covers fiscal years 2022 to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105 - And according to these articles, many states are already in the work of building more charging stations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107 - And according to these articles, government is working on several initiatives to make India petrol/diesel free by 2030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109 - And according to the following articles, EY survey shows the preference of customers in EVs and Vahan Dashboard shows India's overall EV penetration target by 2030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further to the second sub-category of Secondary area -- Expansion Plans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111 - The first task is to mention How do government incentives and subsidies impact the adoption rates of 2-wheelers and 4-wheelers? </a:t>
            </a:r>
          </a:p>
          <a:p>
            <a:r>
              <a:rPr lang="en-US"/>
              <a:t>And also Which state in India provided the most subsidies?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112 - These are the ways in which government incentives and subsidies impact the adoption rates of EV vehicles :</a:t>
            </a:r>
          </a:p>
          <a:p>
            <a:r>
              <a:rPr lang="en-US"/>
              <a:t/>
            </a:r>
          </a:p>
          <a:p>
            <a:r>
              <a:rPr lang="en-US"/>
              <a:t>- Lower Purchase Costs</a:t>
            </a:r>
          </a:p>
          <a:p>
            <a:r>
              <a:rPr lang="en-US"/>
              <a:t>- Better Charging Infrastructure</a:t>
            </a:r>
          </a:p>
          <a:p>
            <a:r>
              <a:rPr lang="en-US"/>
              <a:t>- Supportive Policies</a:t>
            </a:r>
          </a:p>
          <a:p>
            <a:r>
              <a:rPr lang="en-US"/>
              <a:t>- Economic Growth:</a:t>
            </a:r>
          </a:p>
          <a:p>
            <a:r>
              <a:rPr lang="en-US"/>
              <a:t>- Public Awareness:</a:t>
            </a:r>
          </a:p>
          <a:p>
            <a:r>
              <a:rPr lang="en-US"/>
              <a:t>- Environmental and Health Benefits: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113 - According to FAME-2 Dashboard from Ministry of Heavy Industries, Maharashtra is the state in India provided the most subsidies.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task is to inform Which state of India is ideal to start the manufacturing unit based on several mentioned factors</a:t>
            </a:r>
          </a:p>
          <a:p>
            <a:r>
              <a:rPr lang="en-US"/>
              <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15 - Based on my research, I would say Karnataka will be the best state to start the manufacturing unit. Let me show you the reasons responsible for my recommended state</a:t>
            </a:r>
          </a:p>
          <a:p>
            <a:r>
              <a:rPr lang="en-US"/>
              <a:t/>
            </a:r>
          </a:p>
          <a:p>
            <a:r>
              <a:rPr lang="en-US"/>
              <a:t/>
            </a:r>
          </a:p>
          <a:p>
            <a:r>
              <a:rPr lang="en-US"/>
              <a:t>116 -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EV Sales Performance in Karnataka is a strong contender for AtliQ Motors’ EV manufacturing unit:</a:t>
            </a:r>
          </a:p>
          <a:p>
            <a:r>
              <a:rPr lang="en-US"/>
              <a:t/>
            </a:r>
          </a:p>
          <a:p>
            <a:r>
              <a:rPr lang="en-US"/>
              <a:t>- Contributed 9.66% to India's EV sales in FY2024 with around 170K units.</a:t>
            </a:r>
          </a:p>
          <a:p>
            <a:r>
              <a:rPr lang="en-US"/>
              <a:t>- Ranked second in Electric Two-Wheeler (E2W) sales with 150K units, holding a 15% market share.</a:t>
            </a:r>
          </a:p>
          <a:p>
            <a:r>
              <a:rPr lang="en-US"/>
              <a:t>- Ranked second in E-Car sales with 13K units, capturing 13% of the market.</a:t>
            </a:r>
          </a:p>
          <a:p>
            <a:r>
              <a:rPr lang="en-US"/>
              <a:t/>
            </a:r>
          </a:p>
          <a:p>
            <a:r>
              <a:rPr lang="en-US"/>
              <a:t>Karnataka's EV market shows promising growth:</a:t>
            </a:r>
          </a:p>
          <a:p>
            <a:r>
              <a:rPr lang="en-US"/>
              <a:t/>
            </a:r>
          </a:p>
          <a:p>
            <a:r>
              <a:rPr lang="en-US"/>
              <a:t>- E2Ws hold a dominant 88.19% market share.</a:t>
            </a:r>
          </a:p>
          <a:p>
            <a:r>
              <a:rPr lang="en-US"/>
              <a:t>- EV have seen a significant 124% year-on-year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begin with Primary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117 - The mentioned points can be validated by the following articles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118 - Karnataka has successfully used government subsidies to grow its EV sector, securing over INR 1,002 crores—about 15% of the total subsidies in India. </a:t>
            </a:r>
          </a:p>
          <a:p>
            <a:r>
              <a:rPr lang="en-US"/>
              <a:t>And also Karnataka leads in charging infrastructure, with 5,130 operational charging stations as of May 2024, making up 31.38% of the nation's total. This supports the state's high sales of electric two-wheelers (E2Ws) and electric cars (E-Cars).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119 - The mentioned points can be validated by the following articles.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120 - And lastly, Karnataka has become a key hub for the EV industry with significant investments which makes it an ideal state to start the manufacturing unit.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further to the third sub-category of Secondary area -- Strategic Recommendations</a:t>
            </a:r>
          </a:p>
          <a:p>
            <a:r>
              <a:rPr lang="en-US"/>
              <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22 - The first task is to suggest Who should be the brand ambassador if AtliQ Motors launches their EV/Hybrid vehicles in India and why?</a:t>
            </a:r>
          </a:p>
          <a:p>
            <a:r>
              <a:rPr lang="en-US"/>
              <a:t/>
            </a:r>
          </a:p>
          <a:p>
            <a:r>
              <a:rPr lang="en-US"/>
              <a:t/>
            </a:r>
          </a:p>
          <a:p>
            <a:r>
              <a:rPr lang="en-US"/>
              <a:t>123 -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 my opinion, Suni Chhetri, the Indian Footballer could be a strong choice for a brand ambassador given his widespread recognition and positive image.</a:t>
            </a:r>
          </a:p>
          <a:p>
            <a:r>
              <a:rPr lang="en-US"/>
              <a:t/>
            </a:r>
          </a:p>
          <a:p>
            <a:r>
              <a:rPr lang="en-US"/>
              <a:t/>
            </a:r>
          </a:p>
          <a:p>
            <a:r>
              <a:rPr lang="en-US"/>
              <a:t>124 -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my point of view, I would recommend Sunil Chhetri for a brand ambassador because of few of the many reasons :</a:t>
            </a:r>
          </a:p>
          <a:p>
            <a:r>
              <a:rPr lang="en-US"/>
              <a:t/>
            </a:r>
          </a:p>
          <a:p>
            <a:r>
              <a:rPr lang="en-US"/>
              <a:t>- Sunil Chhetri is a widely respected and popular figure in India, making him an excellent choice to help AtliQ Motors reach a broad audience. </a:t>
            </a:r>
          </a:p>
          <a:p>
            <a:r>
              <a:rPr lang="en-US"/>
              <a:t>- His clean image boosts trust and credibility for the brand. </a:t>
            </a:r>
          </a:p>
          <a:p>
            <a:r>
              <a:rPr lang="en-US"/>
              <a:t>- Chhetri's fan base includes many young and active individuals, ideal buyers for EV/Hybrid vehicles. </a:t>
            </a:r>
          </a:p>
          <a:p>
            <a:r>
              <a:rPr lang="en-US"/>
              <a:t>- His strong social media presence can generate excitement and attract attention. </a:t>
            </a:r>
          </a:p>
          <a:p>
            <a:r>
              <a:rPr lang="en-US"/>
              <a:t>- Additionally, his values of humility, patriotism, and dedication align well with AtliQ Motors' focus on sustainability, progress, and national pride.</a:t>
            </a:r>
          </a:p>
          <a:p>
            <a:r>
              <a:rPr lang="en-US"/>
              <a:t/>
            </a:r>
          </a:p>
          <a:p>
            <a:r>
              <a:rPr lang="en-US"/>
              <a:t/>
            </a:r>
          </a:p>
          <a:p>
            <a:r>
              <a:rPr lang="en-US"/>
              <a:t>125 -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127 - His retirement doesn't diminish his value as a brand ambassador; in fact, it may enhance his appeal, especially for a brand that wants to connect with consumers on a deeper, </a:t>
            </a:r>
          </a:p>
          <a:p>
            <a:r>
              <a:rPr lang="en-US"/>
              <a:t>and more emotional level.</a:t>
            </a:r>
          </a:p>
          <a:p>
            <a:r>
              <a:rPr lang="en-US"/>
              <a:t/>
            </a:r>
          </a:p>
          <a:p>
            <a:r>
              <a:rPr lang="en-US"/>
              <a:t>Many business would prefer famous Celebrities but those endorsements can be very expensive in some cases.</a:t>
            </a:r>
          </a:p>
          <a:p>
            <a:r>
              <a:rPr lang="en-US"/>
              <a:t>Since AtliQ is about to put down the first step in the EV market, It’s important to weigh the potential return on investment against the cost of hiring a high-profile figure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28 - And now, the final task of the project where I have to provide Top 3 recommendations for AtliQ Motors. </a:t>
            </a:r>
          </a:p>
          <a:p>
            <a:r>
              <a:rPr lang="en-US"/>
              <a:t/>
            </a:r>
          </a:p>
          <a:p>
            <a:r>
              <a:rPr lang="en-US"/>
              <a:t>As a Data Analyst with insights into the Indian EV market, the TOP 3 recommendations I would prioritize for AtliQ Motors, in this project 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the first sub-category is the Market Performance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131 - And the third would be focus on Supply Chain Setup</a:t>
            </a:r>
          </a:p>
          <a:p>
            <a:r>
              <a:rPr lang="en-US"/>
              <a:t/>
            </a:r>
          </a:p>
          <a:p>
            <a:r>
              <a:rPr lang="en-US"/>
              <a:t>- Setting up a local manufacturing unit and supply chain will allow AtliQ Motors to access local subsidies, lower production costs, and speed up market entry. </a:t>
            </a:r>
          </a:p>
          <a:p>
            <a:r>
              <a:rPr lang="en-US"/>
              <a:t/>
            </a:r>
          </a:p>
          <a:p>
            <a:r>
              <a:rPr lang="en-US"/>
              <a:t>- Partnering with Indian suppliers will also strengthen relationships, improve efficiency, and ensure compliance with local rules.</a:t>
            </a:r>
          </a:p>
          <a:p>
            <a:r>
              <a:rPr lang="en-US"/>
              <a:t/>
            </a:r>
          </a:p>
          <a:p>
            <a:r>
              <a:rPr lang="en-US"/>
              <a:t/>
            </a:r>
          </a:p>
          <a:p>
            <a:r>
              <a:rPr lang="en-US"/>
              <a:t>132 - This wraps up the secondary analysis for the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I wrap up my presentation I would like to thank Dhaval sir Hemanand sir and Vaahan Sewa for providing us with this incredible opportunity to showcase my presentation and analytical skills.</a:t>
            </a:r>
          </a:p>
          <a:p>
            <a:r>
              <a:rPr lang="en-US"/>
              <a:t/>
            </a:r>
          </a:p>
          <a:p>
            <a:r>
              <a:rPr lang="en-US"/>
              <a:t>I also extend my sincere thanks to each and every one of you who has dedicated your valuable time to engage with my project and this presentation </a:t>
            </a:r>
          </a:p>
          <a:p>
            <a:r>
              <a:rPr lang="en-US"/>
              <a:t/>
            </a:r>
          </a:p>
          <a:p>
            <a:r>
              <a:rPr lang="en-US"/>
              <a:t>Last but not least I humbly request you all share your suggestions and your feedback </a:t>
            </a:r>
          </a:p>
          <a:p>
            <a:r>
              <a:rPr lang="en-US"/>
              <a:t/>
            </a:r>
          </a:p>
          <a:p>
            <a:r>
              <a:rPr lang="en-US"/>
              <a:t>Your feedback will be immensely helpful in enhancing the quality and effectiveness of my future projects </a:t>
            </a:r>
          </a:p>
          <a:p>
            <a:r>
              <a:rPr lang="en-US"/>
              <a:t/>
            </a:r>
          </a:p>
          <a:p>
            <a:r>
              <a:rPr lang="en-US"/>
              <a:t>Once again thank you and goodbye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task is to List the top 3 and bottom 3 makers in 2-wheeler sales for FY 2023 and 2024.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jpe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jpe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jpe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jpe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jpe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jpe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jpeg" Type="http://schemas.openxmlformats.org/officeDocument/2006/relationships/image"/><Relationship Id="rId4"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5.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5.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5.jpe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5.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5.jpe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5.jpeg" Type="http://schemas.openxmlformats.org/officeDocument/2006/relationships/image"/><Relationship Id="rId4"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5.jpeg" Type="http://schemas.openxmlformats.org/officeDocument/2006/relationships/image"/><Relationship Id="rId4"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5.jpeg" Type="http://schemas.openxmlformats.org/officeDocument/2006/relationships/image"/><Relationship Id="rId4"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5.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5.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5.jpeg" Type="http://schemas.openxmlformats.org/officeDocument/2006/relationships/image"/><Relationship Id="rId4"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5.jpeg" Type="http://schemas.openxmlformats.org/officeDocument/2006/relationships/image"/><Relationship Id="rId4"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5.jpeg" Type="http://schemas.openxmlformats.org/officeDocument/2006/relationships/image"/><Relationship Id="rId4" Target="../media/image47.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8.png" Type="http://schemas.openxmlformats.org/officeDocument/2006/relationships/image"/><Relationship Id="rId4" Target="../media/image49.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5.jpe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5.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5.jpeg" Type="http://schemas.openxmlformats.org/officeDocument/2006/relationships/image"/><Relationship Id="rId4"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5.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5.jpeg" Type="http://schemas.openxmlformats.org/officeDocument/2006/relationships/image"/><Relationship Id="rId4" Target="../media/image21.png" Type="http://schemas.openxmlformats.org/officeDocument/2006/relationships/image"/><Relationship Id="rId5" Target="../media/image5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5.jpe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5.jpe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5.jpeg" Type="http://schemas.openxmlformats.org/officeDocument/2006/relationships/image"/><Relationship Id="rId4" Target="../media/image5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8.gif"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5.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5.jpeg" Type="http://schemas.openxmlformats.org/officeDocument/2006/relationships/image"/><Relationship Id="rId4" Target="../media/image6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0.xml" Type="http://schemas.openxmlformats.org/officeDocument/2006/relationships/notesSlide"/><Relationship Id="rId3" Target="../media/image5.jpe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5.jpe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 Id="rId3" Target="../media/image5.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3.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4.xml" Type="http://schemas.openxmlformats.org/officeDocument/2006/relationships/notesSlide"/><Relationship Id="rId3" Target="../media/image5.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5.xml" Type="http://schemas.openxmlformats.org/officeDocument/2006/relationships/notesSlide"/><Relationship Id="rId3" Target="../media/image5.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6.xml" Type="http://schemas.openxmlformats.org/officeDocument/2006/relationships/notesSlide"/><Relationship Id="rId3" Target="../media/image5.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7.xml" Type="http://schemas.openxmlformats.org/officeDocument/2006/relationships/notesSlid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8.xml" Type="http://schemas.openxmlformats.org/officeDocument/2006/relationships/notesSlide"/><Relationship Id="rId3" Target="../media/image5.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9.xml" Type="http://schemas.openxmlformats.org/officeDocument/2006/relationships/notesSlide"/><Relationship Id="rId3" Target="../media/image5.jpe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0.xml" Type="http://schemas.openxmlformats.org/officeDocument/2006/relationships/notesSlide"/><Relationship Id="rId3" Target="../media/image5.jpe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1.xml" Type="http://schemas.openxmlformats.org/officeDocument/2006/relationships/notesSlide"/><Relationship Id="rId3" Target="../media/image5.jpe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2.xml" Type="http://schemas.openxmlformats.org/officeDocument/2006/relationships/notesSlide"/><Relationship Id="rId3" Target="../media/image5.jpe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3.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4.xml" Type="http://schemas.openxmlformats.org/officeDocument/2006/relationships/notesSlide"/><Relationship Id="rId3" Target="../media/image5.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5.xml" Type="http://schemas.openxmlformats.org/officeDocument/2006/relationships/notesSlide"/><Relationship Id="rId3" Target="../media/image5.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6.xml" Type="http://schemas.openxmlformats.org/officeDocument/2006/relationships/notesSlide"/><Relationship Id="rId3" Target="../media/image5.jpeg" Type="http://schemas.openxmlformats.org/officeDocument/2006/relationships/image"/><Relationship Id="rId4" Target="../media/image7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7.xml" Type="http://schemas.openxmlformats.org/officeDocument/2006/relationships/notesSlide"/><Relationship Id="rId3"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8.xml" Type="http://schemas.openxmlformats.org/officeDocument/2006/relationships/notesSlide"/><Relationship Id="rId3" Target="../media/image5.jpeg" Type="http://schemas.openxmlformats.org/officeDocument/2006/relationships/image"/><Relationship Id="rId4" Target="../media/image75.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9.xml" Type="http://schemas.openxmlformats.org/officeDocument/2006/relationships/notesSlide"/><Relationship Id="rId3" Target="../media/image5.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0.xml" Type="http://schemas.openxmlformats.org/officeDocument/2006/relationships/notesSlide"/><Relationship Id="rId3" Target="../media/image5.jpeg" Type="http://schemas.openxmlformats.org/officeDocument/2006/relationships/image"/><Relationship Id="rId4" Target="../media/image76.png" Type="http://schemas.openxmlformats.org/officeDocument/2006/relationships/image"/><Relationship Id="rId5" Target="../media/image6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1.xml" Type="http://schemas.openxmlformats.org/officeDocument/2006/relationships/notesSlide"/><Relationship Id="rId3" Target="../media/image5.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2.xml" Type="http://schemas.openxmlformats.org/officeDocument/2006/relationships/notesSlide"/><Relationship Id="rId3" Target="../media/image5.jpe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3.xml" Type="http://schemas.openxmlformats.org/officeDocument/2006/relationships/notesSlide"/><Relationship Id="rId3" Target="../media/image5.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4.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5.xml" Type="http://schemas.openxmlformats.org/officeDocument/2006/relationships/notesSlide"/><Relationship Id="rId3" Target="../media/image5.jpe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6.xml" Type="http://schemas.openxmlformats.org/officeDocument/2006/relationships/notesSlide"/><Relationship Id="rId3" Target="../media/image5.jpeg" Type="http://schemas.openxmlformats.org/officeDocument/2006/relationships/image"/><Relationship Id="rId4" Target="../media/image79.jpe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7.xml" Type="http://schemas.openxmlformats.org/officeDocument/2006/relationships/notesSlide"/><Relationship Id="rId3"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jpeg" Type="http://schemas.openxmlformats.org/officeDocument/2006/relationships/image"/><Relationship Id="rId4" Target="../media/image13.gif"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8.xml" Type="http://schemas.openxmlformats.org/officeDocument/2006/relationships/notesSlide"/><Relationship Id="rId3" Target="../media/image5.jpe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9.xml" Type="http://schemas.openxmlformats.org/officeDocument/2006/relationships/notesSlide"/><Relationship Id="rId3" Target="../media/image5.jpe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0.xml" Type="http://schemas.openxmlformats.org/officeDocument/2006/relationships/notesSlide"/><Relationship Id="rId3" Target="../media/image5.jpe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1.xml" Type="http://schemas.openxmlformats.org/officeDocument/2006/relationships/notesSlide"/><Relationship Id="rId3" Target="../media/image5.jpeg" Type="http://schemas.openxmlformats.org/officeDocument/2006/relationships/image"/><Relationship Id="rId4" Target="../media/image80.jpeg" Type="http://schemas.openxmlformats.org/officeDocument/2006/relationships/image"/><Relationship Id="rId5" Target="../media/image81.jpeg" Type="http://schemas.openxmlformats.org/officeDocument/2006/relationships/image"/><Relationship Id="rId6" Target="../media/image82.png" Type="http://schemas.openxmlformats.org/officeDocument/2006/relationships/image"/><Relationship Id="rId7" Target="https://www.google.com/url?sa=i&amp;url=https%3A%2F%2Fparivahan.gov.in%2F&amp;psig=AOvVaw2PrIG6bWYnaq8ZRMYHSscL&amp;ust=1724618936743000&amp;source=images&amp;cd=vfe&amp;opi=89978449&amp;ved=0CBcQjhxqFwoTCKC9nqvAjogDFQAAAAAdAAAAABAI" TargetMode="External" Type="http://schemas.openxmlformats.org/officeDocument/2006/relationships/hyperlink"/><Relationship Id="rId8" Target="https://www.google.com/url?sa=i&amp;url=https%3A%2F%2Fparivahan.gov.in%2F&amp;psig=AOvVaw2PrIG6bWYnaq8ZRMYHSscL&amp;ust=1724618936743000&amp;source=images&amp;cd=vfe&amp;opi=89978449&amp;ved=0CBcQjhxqFwoTCKC9nqvAjogDFQAAAAAdAAAAABAI" TargetMode="External" Type="http://schemas.openxmlformats.org/officeDocument/2006/relationships/hyperlink"/></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4"/>
            <a:stretch>
              <a:fillRect l="0" t="0" r="0" b="0"/>
            </a:stretch>
          </a:blipFill>
        </p:spPr>
      </p:sp>
      <p:grpSp>
        <p:nvGrpSpPr>
          <p:cNvPr name="Group 4" id="4"/>
          <p:cNvGrpSpPr/>
          <p:nvPr/>
        </p:nvGrpSpPr>
        <p:grpSpPr>
          <a:xfrm rot="0">
            <a:off x="4191521" y="3349077"/>
            <a:ext cx="9904959" cy="3588846"/>
            <a:chOff x="0" y="0"/>
            <a:chExt cx="2608713" cy="945211"/>
          </a:xfrm>
        </p:grpSpPr>
        <p:sp>
          <p:nvSpPr>
            <p:cNvPr name="Freeform 5" id="5"/>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6" id="6"/>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0" t="0" r="0" b="0"/>
            </a:stretch>
          </a:blipFill>
        </p:spPr>
      </p:sp>
      <p:sp>
        <p:nvSpPr>
          <p:cNvPr name="TextBox 9" id="9"/>
          <p:cNvSpPr txBox="true"/>
          <p:nvPr/>
        </p:nvSpPr>
        <p:spPr>
          <a:xfrm rot="0">
            <a:off x="6903343" y="415671"/>
            <a:ext cx="9405358" cy="613029"/>
          </a:xfrm>
          <a:prstGeom prst="rect">
            <a:avLst/>
          </a:prstGeom>
        </p:spPr>
        <p:txBody>
          <a:bodyPr anchor="t" rtlCol="false" tIns="0" lIns="0" bIns="0" rIns="0">
            <a:spAutoFit/>
          </a:bodyPr>
          <a:lstStyle/>
          <a:p>
            <a:pPr algn="ctr">
              <a:lnSpc>
                <a:spcPts val="4967"/>
              </a:lnSpc>
            </a:pPr>
            <a:r>
              <a:rPr lang="en-US" sz="3600" spc="50">
                <a:solidFill>
                  <a:srgbClr val="040506"/>
                </a:solidFill>
                <a:latin typeface="Archivo Black"/>
                <a:ea typeface="Archivo Black"/>
                <a:cs typeface="Archivo Black"/>
                <a:sym typeface="Archivo Black"/>
              </a:rPr>
              <a:t>DRIVING THE FUTURE</a:t>
            </a:r>
          </a:p>
        </p:txBody>
      </p:sp>
      <p:sp>
        <p:nvSpPr>
          <p:cNvPr name="TextBox 10" id="10"/>
          <p:cNvSpPr txBox="true"/>
          <p:nvPr/>
        </p:nvSpPr>
        <p:spPr>
          <a:xfrm rot="0">
            <a:off x="6857281" y="1179756"/>
            <a:ext cx="9497482" cy="1088898"/>
          </a:xfrm>
          <a:prstGeom prst="rect">
            <a:avLst/>
          </a:prstGeom>
        </p:spPr>
        <p:txBody>
          <a:bodyPr anchor="t" rtlCol="false" tIns="0" lIns="0" bIns="0" rIns="0">
            <a:spAutoFit/>
          </a:bodyPr>
          <a:lstStyle/>
          <a:p>
            <a:pPr algn="ctr">
              <a:lnSpc>
                <a:spcPts val="4416"/>
              </a:lnSpc>
            </a:pPr>
            <a:r>
              <a:rPr lang="en-US" b="true" sz="3200" spc="169">
                <a:solidFill>
                  <a:srgbClr val="231F20"/>
                </a:solidFill>
                <a:latin typeface="Open Sans Bold"/>
                <a:ea typeface="Open Sans Bold"/>
                <a:cs typeface="Open Sans Bold"/>
                <a:sym typeface="Open Sans Bold"/>
              </a:rPr>
              <a:t>Strategic Insights</a:t>
            </a:r>
            <a:r>
              <a:rPr lang="en-US" b="true" sz="3200" spc="169">
                <a:solidFill>
                  <a:srgbClr val="231F20"/>
                </a:solidFill>
                <a:latin typeface="Open Sans Bold"/>
                <a:ea typeface="Open Sans Bold"/>
                <a:cs typeface="Open Sans Bold"/>
                <a:sym typeface="Open Sans Bold"/>
              </a:rPr>
              <a:t> for AtliQ Motors’</a:t>
            </a:r>
            <a:r>
              <a:rPr lang="en-US" b="true" sz="3200" spc="169">
                <a:solidFill>
                  <a:srgbClr val="231F20"/>
                </a:solidFill>
                <a:latin typeface="Open Sans Bold"/>
                <a:ea typeface="Open Sans Bold"/>
                <a:cs typeface="Open Sans Bold"/>
                <a:sym typeface="Open Sans Bold"/>
              </a:rPr>
              <a:t> </a:t>
            </a:r>
          </a:p>
          <a:p>
            <a:pPr algn="ctr">
              <a:lnSpc>
                <a:spcPts val="4416"/>
              </a:lnSpc>
            </a:pPr>
            <a:r>
              <a:rPr lang="en-US" b="true" sz="3200" spc="169">
                <a:solidFill>
                  <a:srgbClr val="231F20"/>
                </a:solidFill>
                <a:latin typeface="Open Sans Bold"/>
                <a:ea typeface="Open Sans Bold"/>
                <a:cs typeface="Open Sans Bold"/>
                <a:sym typeface="Open Sans Bold"/>
              </a:rPr>
              <a:t>Electric Vehicle Launch in India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1695983"/>
            <a:ext cx="8039966" cy="5574376"/>
          </a:xfrm>
          <a:custGeom>
            <a:avLst/>
            <a:gdLst/>
            <a:ahLst/>
            <a:cxnLst/>
            <a:rect r="r" b="b" t="t" l="l"/>
            <a:pathLst>
              <a:path h="5574376" w="8039966">
                <a:moveTo>
                  <a:pt x="0" y="0"/>
                </a:moveTo>
                <a:lnTo>
                  <a:pt x="8039966" y="0"/>
                </a:lnTo>
                <a:lnTo>
                  <a:pt x="8039966" y="5574376"/>
                </a:lnTo>
                <a:lnTo>
                  <a:pt x="0" y="5574376"/>
                </a:lnTo>
                <a:lnTo>
                  <a:pt x="0" y="0"/>
                </a:lnTo>
                <a:close/>
              </a:path>
            </a:pathLst>
          </a:custGeom>
          <a:blipFill>
            <a:blip r:embed="rId4"/>
            <a:stretch>
              <a:fillRect l="-1726" t="0" r="-1726" b="0"/>
            </a:stretch>
          </a:blipFill>
        </p:spPr>
      </p:sp>
      <p:sp>
        <p:nvSpPr>
          <p:cNvPr name="TextBox 4" id="4"/>
          <p:cNvSpPr txBox="true"/>
          <p:nvPr/>
        </p:nvSpPr>
        <p:spPr>
          <a:xfrm rot="0">
            <a:off x="2208068" y="43180"/>
            <a:ext cx="16079932" cy="952500"/>
          </a:xfrm>
          <a:prstGeom prst="rect">
            <a:avLst/>
          </a:prstGeom>
        </p:spPr>
        <p:txBody>
          <a:bodyPr anchor="t" rtlCol="false" tIns="0" lIns="0" bIns="0" rIns="0">
            <a:spAutoFit/>
          </a:bodyPr>
          <a:lstStyle/>
          <a:p>
            <a:pPr algn="just">
              <a:lnSpc>
                <a:spcPts val="3899"/>
              </a:lnSpc>
            </a:pPr>
            <a:r>
              <a:rPr lang="en-US" sz="2999" b="true">
                <a:solidFill>
                  <a:srgbClr val="FFFFFF"/>
                </a:solidFill>
                <a:latin typeface="Libre Baskerville Bold"/>
                <a:ea typeface="Libre Baskerville Bold"/>
                <a:cs typeface="Libre Baskerville Bold"/>
                <a:sym typeface="Libre Baskerville Bold"/>
              </a:rPr>
              <a:t>List the top 3 and bottom 3 makers for the fiscal years 2023 and 2024 </a:t>
            </a:r>
          </a:p>
          <a:p>
            <a:pPr algn="just">
              <a:lnSpc>
                <a:spcPts val="3899"/>
              </a:lnSpc>
              <a:spcBef>
                <a:spcPct val="0"/>
              </a:spcBef>
            </a:pPr>
            <a:r>
              <a:rPr lang="en-US" b="true" sz="2999">
                <a:solidFill>
                  <a:srgbClr val="FFFFFF"/>
                </a:solidFill>
                <a:latin typeface="Libre Baskerville Bold"/>
                <a:ea typeface="Libre Baskerville Bold"/>
                <a:cs typeface="Libre Baskerville Bold"/>
                <a:sym typeface="Libre Baskerville Bold"/>
              </a:rPr>
              <a:t>in terms of</a:t>
            </a:r>
            <a:r>
              <a:rPr lang="en-US" b="true" sz="2999">
                <a:solidFill>
                  <a:srgbClr val="FFFFFF"/>
                </a:solidFill>
                <a:latin typeface="Libre Baskerville Bold"/>
                <a:ea typeface="Libre Baskerville Bold"/>
                <a:cs typeface="Libre Baskerville Bold"/>
                <a:sym typeface="Libre Baskerville Bold"/>
              </a:rPr>
              <a:t> the number of 2-wheelers sold.</a:t>
            </a:r>
          </a:p>
        </p:txBody>
      </p:sp>
      <p:sp>
        <p:nvSpPr>
          <p:cNvPr name="TextBox 5" id="5"/>
          <p:cNvSpPr txBox="true"/>
          <p:nvPr/>
        </p:nvSpPr>
        <p:spPr>
          <a:xfrm rot="0">
            <a:off x="305931" y="-55520"/>
            <a:ext cx="1445538" cy="976630"/>
          </a:xfrm>
          <a:prstGeom prst="rect">
            <a:avLst/>
          </a:prstGeom>
        </p:spPr>
        <p:txBody>
          <a:bodyPr anchor="t" rtlCol="false" tIns="0" lIns="0" bIns="0" rIns="0">
            <a:spAutoFit/>
          </a:bodyPr>
          <a:lstStyle/>
          <a:p>
            <a:pPr algn="ctr">
              <a:lnSpc>
                <a:spcPts val="3920"/>
              </a:lnSpc>
            </a:pPr>
            <a:r>
              <a:rPr lang="en-US" sz="2800" b="true">
                <a:solidFill>
                  <a:srgbClr val="FFB700"/>
                </a:solidFill>
                <a:latin typeface="Canva Sans Bold"/>
                <a:ea typeface="Canva Sans Bold"/>
                <a:cs typeface="Canva Sans Bold"/>
                <a:sym typeface="Canva Sans Bold"/>
              </a:rPr>
              <a:t>Analysis</a:t>
            </a:r>
          </a:p>
          <a:p>
            <a:pPr algn="ctr">
              <a:lnSpc>
                <a:spcPts val="3920"/>
              </a:lnSpc>
            </a:pPr>
            <a:r>
              <a:rPr lang="en-US" sz="2800" b="true">
                <a:solidFill>
                  <a:srgbClr val="FFB700"/>
                </a:solidFill>
                <a:latin typeface="Canva Sans Bold"/>
                <a:ea typeface="Canva Sans Bold"/>
                <a:cs typeface="Canva Sans Bold"/>
                <a:sym typeface="Canva Sans Bold"/>
              </a:rPr>
              <a:t>1</a:t>
            </a:r>
          </a:p>
        </p:txBody>
      </p:sp>
      <p:sp>
        <p:nvSpPr>
          <p:cNvPr name="TextBox 6" id="6"/>
          <p:cNvSpPr txBox="true"/>
          <p:nvPr/>
        </p:nvSpPr>
        <p:spPr>
          <a:xfrm rot="0">
            <a:off x="5869408" y="4711702"/>
            <a:ext cx="2701171"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Fiscal Year - 2023</a:t>
            </a:r>
          </a:p>
        </p:txBody>
      </p:sp>
      <p:sp>
        <p:nvSpPr>
          <p:cNvPr name="Freeform 7" id="7"/>
          <p:cNvSpPr/>
          <p:nvPr/>
        </p:nvSpPr>
        <p:spPr>
          <a:xfrm flipH="false" flipV="false" rot="0">
            <a:off x="9750861" y="1695983"/>
            <a:ext cx="8039966" cy="5574376"/>
          </a:xfrm>
          <a:custGeom>
            <a:avLst/>
            <a:gdLst/>
            <a:ahLst/>
            <a:cxnLst/>
            <a:rect r="r" b="b" t="t" l="l"/>
            <a:pathLst>
              <a:path h="5574376" w="8039966">
                <a:moveTo>
                  <a:pt x="0" y="0"/>
                </a:moveTo>
                <a:lnTo>
                  <a:pt x="8039966" y="0"/>
                </a:lnTo>
                <a:lnTo>
                  <a:pt x="8039966" y="5574376"/>
                </a:lnTo>
                <a:lnTo>
                  <a:pt x="0" y="5574376"/>
                </a:lnTo>
                <a:lnTo>
                  <a:pt x="0" y="0"/>
                </a:lnTo>
                <a:close/>
              </a:path>
            </a:pathLst>
          </a:custGeom>
          <a:blipFill>
            <a:blip r:embed="rId5"/>
            <a:stretch>
              <a:fillRect l="0" t="0" r="0" b="0"/>
            </a:stretch>
          </a:blipFill>
        </p:spPr>
      </p:sp>
      <p:sp>
        <p:nvSpPr>
          <p:cNvPr name="TextBox 8" id="8"/>
          <p:cNvSpPr txBox="true"/>
          <p:nvPr/>
        </p:nvSpPr>
        <p:spPr>
          <a:xfrm rot="0">
            <a:off x="14553188" y="4711702"/>
            <a:ext cx="2711053" cy="431798"/>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Fiscal Year - 2024</a:t>
            </a:r>
          </a:p>
        </p:txBody>
      </p:sp>
      <p:pic>
        <p:nvPicPr>
          <p:cNvPr name="Picture 9" id="9"/>
          <p:cNvPicPr>
            <a:picLocks noChangeAspect="true"/>
          </p:cNvPicPr>
          <p:nvPr/>
        </p:nvPicPr>
        <p:blipFill>
          <a:blip r:embed="rId6"/>
          <a:srcRect l="0" t="0" r="0" b="0"/>
          <a:stretch>
            <a:fillRect/>
          </a:stretch>
        </p:blipFill>
        <p:spPr>
          <a:xfrm flipH="false" flipV="false" rot="0">
            <a:off x="1028700" y="5400034"/>
            <a:ext cx="2525868" cy="1528150"/>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38933" y="1901210"/>
            <a:ext cx="2473003" cy="1496167"/>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9750861" y="5400034"/>
            <a:ext cx="2292625" cy="1387038"/>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9588042" y="1813328"/>
            <a:ext cx="2618263" cy="1584049"/>
          </a:xfrm>
          <a:prstGeom prst="rect">
            <a:avLst/>
          </a:prstGeom>
        </p:spPr>
      </p:pic>
      <p:sp>
        <p:nvSpPr>
          <p:cNvPr name="TextBox 13" id="13"/>
          <p:cNvSpPr txBox="true"/>
          <p:nvPr/>
        </p:nvSpPr>
        <p:spPr>
          <a:xfrm rot="0">
            <a:off x="3379119" y="7508484"/>
            <a:ext cx="12743486" cy="2682875"/>
          </a:xfrm>
          <a:prstGeom prst="rect">
            <a:avLst/>
          </a:prstGeom>
        </p:spPr>
        <p:txBody>
          <a:bodyPr anchor="t" rtlCol="false" tIns="0" lIns="0" bIns="0" rIns="0">
            <a:spAutoFit/>
          </a:bodyPr>
          <a:lstStyle/>
          <a:p>
            <a:pPr algn="ctr">
              <a:lnSpc>
                <a:spcPts val="3379"/>
              </a:lnSpc>
            </a:pPr>
            <a:r>
              <a:rPr lang="en-US" sz="2599" b="true">
                <a:solidFill>
                  <a:srgbClr val="EB9838"/>
                </a:solidFill>
                <a:latin typeface="Libre Baskerville Bold"/>
                <a:ea typeface="Libre Baskerville Bold"/>
                <a:cs typeface="Libre Baskerville Bold"/>
                <a:sym typeface="Libre Baskerville Bold"/>
              </a:rPr>
              <a:t>INSIGHTS :</a:t>
            </a:r>
          </a:p>
          <a:p>
            <a:pPr algn="ctr">
              <a:lnSpc>
                <a:spcPts val="3379"/>
              </a:lnSpc>
            </a:pPr>
          </a:p>
          <a:p>
            <a:pPr algn="just" marL="474981" indent="-237491" lvl="1">
              <a:lnSpc>
                <a:spcPts val="2860"/>
              </a:lnSpc>
              <a:buFont typeface="Arial"/>
              <a:buChar char="•"/>
            </a:pPr>
            <a:r>
              <a:rPr lang="en-US" b="true" sz="2200">
                <a:solidFill>
                  <a:srgbClr val="EB9838"/>
                </a:solidFill>
                <a:latin typeface="Libre Baskerville Bold"/>
                <a:ea typeface="Libre Baskerville Bold"/>
                <a:cs typeface="Libre Baskerville Bold"/>
                <a:sym typeface="Libre Baskerville Bold"/>
              </a:rPr>
              <a:t>OLA was selling 20% of the total sales in 2023 and rose to 34% in the year 2024.</a:t>
            </a:r>
          </a:p>
          <a:p>
            <a:pPr algn="just">
              <a:lnSpc>
                <a:spcPts val="2860"/>
              </a:lnSpc>
            </a:pPr>
          </a:p>
          <a:p>
            <a:pPr algn="just" marL="474981" indent="-237491" lvl="1">
              <a:lnSpc>
                <a:spcPts val="2860"/>
              </a:lnSpc>
              <a:buFont typeface="Arial"/>
              <a:buChar char="•"/>
            </a:pPr>
            <a:r>
              <a:rPr lang="en-US" b="true" sz="2200">
                <a:solidFill>
                  <a:srgbClr val="EB9838"/>
                </a:solidFill>
                <a:latin typeface="Libre Baskerville Bold"/>
                <a:ea typeface="Libre Baskerville Bold"/>
                <a:cs typeface="Libre Baskerville Bold"/>
                <a:sym typeface="Libre Baskerville Bold"/>
              </a:rPr>
              <a:t>The 3 lowest-selling manufacturers in FY 2023 exited the market by FY 2024, and three new manufacturers entered the market during the same year.</a:t>
            </a:r>
          </a:p>
          <a:p>
            <a:pPr algn="l">
              <a:lnSpc>
                <a:spcPts val="3120"/>
              </a:lnSpc>
              <a:spcBef>
                <a:spcPct val="0"/>
              </a:spcBef>
            </a:pPr>
            <a:r>
              <a:rPr lang="en-US" b="true" sz="2400">
                <a:solidFill>
                  <a:srgbClr val="EB9838"/>
                </a:solidFill>
                <a:latin typeface="Libre Baskerville Bold"/>
                <a:ea typeface="Libre Baskerville Bold"/>
                <a:cs typeface="Libre Baskerville Bold"/>
                <a:sym typeface="Libre Baskerville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208068" y="1561152"/>
            <a:ext cx="11316947" cy="6087252"/>
          </a:xfrm>
          <a:custGeom>
            <a:avLst/>
            <a:gdLst/>
            <a:ahLst/>
            <a:cxnLst/>
            <a:rect r="r" b="b" t="t" l="l"/>
            <a:pathLst>
              <a:path h="6087252" w="11316947">
                <a:moveTo>
                  <a:pt x="0" y="0"/>
                </a:moveTo>
                <a:lnTo>
                  <a:pt x="11316947" y="0"/>
                </a:lnTo>
                <a:lnTo>
                  <a:pt x="11316947" y="6087252"/>
                </a:lnTo>
                <a:lnTo>
                  <a:pt x="0" y="6087252"/>
                </a:lnTo>
                <a:lnTo>
                  <a:pt x="0" y="0"/>
                </a:lnTo>
                <a:close/>
              </a:path>
            </a:pathLst>
          </a:custGeom>
          <a:blipFill>
            <a:blip r:embed="rId4"/>
            <a:stretch>
              <a:fillRect l="0" t="0" r="0" b="0"/>
            </a:stretch>
          </a:blipFill>
        </p:spPr>
      </p:sp>
      <p:sp>
        <p:nvSpPr>
          <p:cNvPr name="TextBox 4" id="4"/>
          <p:cNvSpPr txBox="true"/>
          <p:nvPr/>
        </p:nvSpPr>
        <p:spPr>
          <a:xfrm rot="0">
            <a:off x="2208068" y="43180"/>
            <a:ext cx="16079932" cy="952500"/>
          </a:xfrm>
          <a:prstGeom prst="rect">
            <a:avLst/>
          </a:prstGeom>
        </p:spPr>
        <p:txBody>
          <a:bodyPr anchor="t" rtlCol="false" tIns="0" lIns="0" bIns="0" rIns="0">
            <a:spAutoFit/>
          </a:bodyPr>
          <a:lstStyle/>
          <a:p>
            <a:pPr algn="just">
              <a:lnSpc>
                <a:spcPts val="3899"/>
              </a:lnSpc>
            </a:pPr>
            <a:r>
              <a:rPr lang="en-US" sz="2999" b="true">
                <a:solidFill>
                  <a:srgbClr val="FFFFFF"/>
                </a:solidFill>
                <a:latin typeface="Libre Baskerville Bold"/>
                <a:ea typeface="Libre Baskerville Bold"/>
                <a:cs typeface="Libre Baskerville Bold"/>
                <a:sym typeface="Libre Baskerville Bold"/>
              </a:rPr>
              <a:t>List the top 3 and bottom 3 makers for the fiscal years 2023 and 2024 </a:t>
            </a:r>
          </a:p>
          <a:p>
            <a:pPr algn="just">
              <a:lnSpc>
                <a:spcPts val="3899"/>
              </a:lnSpc>
              <a:spcBef>
                <a:spcPct val="0"/>
              </a:spcBef>
            </a:pPr>
            <a:r>
              <a:rPr lang="en-US" b="true" sz="2999">
                <a:solidFill>
                  <a:srgbClr val="FFFFFF"/>
                </a:solidFill>
                <a:latin typeface="Libre Baskerville Bold"/>
                <a:ea typeface="Libre Baskerville Bold"/>
                <a:cs typeface="Libre Baskerville Bold"/>
                <a:sym typeface="Libre Baskerville Bold"/>
              </a:rPr>
              <a:t>in terms of</a:t>
            </a:r>
            <a:r>
              <a:rPr lang="en-US" b="true" sz="2999">
                <a:solidFill>
                  <a:srgbClr val="FFFFFF"/>
                </a:solidFill>
                <a:latin typeface="Libre Baskerville Bold"/>
                <a:ea typeface="Libre Baskerville Bold"/>
                <a:cs typeface="Libre Baskerville Bold"/>
                <a:sym typeface="Libre Baskerville Bold"/>
              </a:rPr>
              <a:t> the number of 2-wheelers sold.</a:t>
            </a:r>
          </a:p>
        </p:txBody>
      </p:sp>
      <p:sp>
        <p:nvSpPr>
          <p:cNvPr name="TextBox 5" id="5"/>
          <p:cNvSpPr txBox="true"/>
          <p:nvPr/>
        </p:nvSpPr>
        <p:spPr>
          <a:xfrm rot="0">
            <a:off x="305931" y="-55520"/>
            <a:ext cx="1445538" cy="976630"/>
          </a:xfrm>
          <a:prstGeom prst="rect">
            <a:avLst/>
          </a:prstGeom>
        </p:spPr>
        <p:txBody>
          <a:bodyPr anchor="t" rtlCol="false" tIns="0" lIns="0" bIns="0" rIns="0">
            <a:spAutoFit/>
          </a:bodyPr>
          <a:lstStyle/>
          <a:p>
            <a:pPr algn="ctr">
              <a:lnSpc>
                <a:spcPts val="3919"/>
              </a:lnSpc>
            </a:pPr>
            <a:r>
              <a:rPr lang="en-US" sz="2799" b="true">
                <a:solidFill>
                  <a:srgbClr val="FFB700"/>
                </a:solidFill>
                <a:latin typeface="Canva Sans Bold"/>
                <a:ea typeface="Canva Sans Bold"/>
                <a:cs typeface="Canva Sans Bold"/>
                <a:sym typeface="Canva Sans Bold"/>
              </a:rPr>
              <a:t>Analysis</a:t>
            </a:r>
          </a:p>
          <a:p>
            <a:pPr algn="ctr">
              <a:lnSpc>
                <a:spcPts val="3919"/>
              </a:lnSpc>
            </a:pPr>
            <a:r>
              <a:rPr lang="en-US" sz="2799" b="true">
                <a:solidFill>
                  <a:srgbClr val="FFB700"/>
                </a:solidFill>
                <a:latin typeface="Canva Sans Bold"/>
                <a:ea typeface="Canva Sans Bold"/>
                <a:cs typeface="Canva Sans Bold"/>
                <a:sym typeface="Canva Sans Bold"/>
              </a:rPr>
              <a:t>1</a:t>
            </a:r>
          </a:p>
        </p:txBody>
      </p:sp>
      <p:sp>
        <p:nvSpPr>
          <p:cNvPr name="TextBox 6" id="6"/>
          <p:cNvSpPr txBox="true"/>
          <p:nvPr/>
        </p:nvSpPr>
        <p:spPr>
          <a:xfrm rot="0">
            <a:off x="6813938" y="7610304"/>
            <a:ext cx="6711196"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3131"/>
                </a:solidFill>
                <a:latin typeface="Canva Sans Bold"/>
                <a:ea typeface="Canva Sans Bold"/>
                <a:cs typeface="Canva Sans Bold"/>
                <a:sym typeface="Canva Sans Bold"/>
              </a:rPr>
              <a:t>Source </a:t>
            </a:r>
            <a:r>
              <a:rPr lang="en-US" b="true" sz="2400">
                <a:solidFill>
                  <a:srgbClr val="FFFFFF"/>
                </a:solidFill>
                <a:latin typeface="Canva Sans Bold"/>
                <a:ea typeface="Canva Sans Bold"/>
                <a:cs typeface="Canva Sans Bold"/>
                <a:sym typeface="Canva Sans Bold"/>
              </a:rPr>
              <a:t>:</a:t>
            </a:r>
            <a:r>
              <a:rPr lang="en-US" b="true" sz="2400">
                <a:solidFill>
                  <a:srgbClr val="FFB700"/>
                </a:solidFill>
                <a:latin typeface="Canva Sans Bold"/>
                <a:ea typeface="Canva Sans Bold"/>
                <a:cs typeface="Canva Sans Bold"/>
                <a:sym typeface="Canva Sans Bold"/>
              </a:rPr>
              <a:t> auto.economictimes.indiatimes.com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208068" y="1350645"/>
            <a:ext cx="11044157" cy="2098543"/>
          </a:xfrm>
          <a:custGeom>
            <a:avLst/>
            <a:gdLst/>
            <a:ahLst/>
            <a:cxnLst/>
            <a:rect r="r" b="b" t="t" l="l"/>
            <a:pathLst>
              <a:path h="2098543" w="11044157">
                <a:moveTo>
                  <a:pt x="0" y="0"/>
                </a:moveTo>
                <a:lnTo>
                  <a:pt x="11044157" y="0"/>
                </a:lnTo>
                <a:lnTo>
                  <a:pt x="11044157" y="2098543"/>
                </a:lnTo>
                <a:lnTo>
                  <a:pt x="0" y="2098543"/>
                </a:lnTo>
                <a:lnTo>
                  <a:pt x="0" y="0"/>
                </a:lnTo>
                <a:close/>
              </a:path>
            </a:pathLst>
          </a:custGeom>
          <a:blipFill>
            <a:blip r:embed="rId4"/>
            <a:stretch>
              <a:fillRect l="0" t="0" r="0" b="0"/>
            </a:stretch>
          </a:blipFill>
        </p:spPr>
      </p:sp>
      <p:sp>
        <p:nvSpPr>
          <p:cNvPr name="Freeform 4" id="4"/>
          <p:cNvSpPr/>
          <p:nvPr/>
        </p:nvSpPr>
        <p:spPr>
          <a:xfrm flipH="false" flipV="false" rot="0">
            <a:off x="2208068" y="3598744"/>
            <a:ext cx="11047523" cy="3381582"/>
          </a:xfrm>
          <a:custGeom>
            <a:avLst/>
            <a:gdLst/>
            <a:ahLst/>
            <a:cxnLst/>
            <a:rect r="r" b="b" t="t" l="l"/>
            <a:pathLst>
              <a:path h="3381582" w="11047523">
                <a:moveTo>
                  <a:pt x="0" y="0"/>
                </a:moveTo>
                <a:lnTo>
                  <a:pt x="11047523" y="0"/>
                </a:lnTo>
                <a:lnTo>
                  <a:pt x="11047523" y="3381583"/>
                </a:lnTo>
                <a:lnTo>
                  <a:pt x="0" y="3381583"/>
                </a:lnTo>
                <a:lnTo>
                  <a:pt x="0" y="0"/>
                </a:lnTo>
                <a:close/>
              </a:path>
            </a:pathLst>
          </a:custGeom>
          <a:blipFill>
            <a:blip r:embed="rId5"/>
            <a:stretch>
              <a:fillRect l="0" t="0" r="0" b="0"/>
            </a:stretch>
          </a:blipFill>
        </p:spPr>
      </p:sp>
      <p:sp>
        <p:nvSpPr>
          <p:cNvPr name="Freeform 5" id="5"/>
          <p:cNvSpPr/>
          <p:nvPr/>
        </p:nvSpPr>
        <p:spPr>
          <a:xfrm flipH="false" flipV="false" rot="0">
            <a:off x="8868569" y="7323107"/>
            <a:ext cx="8774044" cy="2320188"/>
          </a:xfrm>
          <a:custGeom>
            <a:avLst/>
            <a:gdLst/>
            <a:ahLst/>
            <a:cxnLst/>
            <a:rect r="r" b="b" t="t" l="l"/>
            <a:pathLst>
              <a:path h="2320188" w="8774044">
                <a:moveTo>
                  <a:pt x="0" y="0"/>
                </a:moveTo>
                <a:lnTo>
                  <a:pt x="8774044" y="0"/>
                </a:lnTo>
                <a:lnTo>
                  <a:pt x="8774044" y="2320188"/>
                </a:lnTo>
                <a:lnTo>
                  <a:pt x="0" y="2320188"/>
                </a:lnTo>
                <a:lnTo>
                  <a:pt x="0" y="0"/>
                </a:lnTo>
                <a:close/>
              </a:path>
            </a:pathLst>
          </a:custGeom>
          <a:blipFill>
            <a:blip r:embed="rId6"/>
            <a:stretch>
              <a:fillRect l="0" t="0" r="0" b="0"/>
            </a:stretch>
          </a:blipFill>
        </p:spPr>
      </p:sp>
      <p:sp>
        <p:nvSpPr>
          <p:cNvPr name="TextBox 6" id="6"/>
          <p:cNvSpPr txBox="true"/>
          <p:nvPr/>
        </p:nvSpPr>
        <p:spPr>
          <a:xfrm rot="0">
            <a:off x="2208068" y="43180"/>
            <a:ext cx="16079932" cy="952500"/>
          </a:xfrm>
          <a:prstGeom prst="rect">
            <a:avLst/>
          </a:prstGeom>
        </p:spPr>
        <p:txBody>
          <a:bodyPr anchor="t" rtlCol="false" tIns="0" lIns="0" bIns="0" rIns="0">
            <a:spAutoFit/>
          </a:bodyPr>
          <a:lstStyle/>
          <a:p>
            <a:pPr algn="just">
              <a:lnSpc>
                <a:spcPts val="3899"/>
              </a:lnSpc>
            </a:pPr>
            <a:r>
              <a:rPr lang="en-US" sz="2999" b="true">
                <a:solidFill>
                  <a:srgbClr val="FFFFFF"/>
                </a:solidFill>
                <a:latin typeface="Libre Baskerville Bold"/>
                <a:ea typeface="Libre Baskerville Bold"/>
                <a:cs typeface="Libre Baskerville Bold"/>
                <a:sym typeface="Libre Baskerville Bold"/>
              </a:rPr>
              <a:t>List the top 3 and bottom 3 makers for the fiscal years 2023 and 2024 </a:t>
            </a:r>
          </a:p>
          <a:p>
            <a:pPr algn="just">
              <a:lnSpc>
                <a:spcPts val="3899"/>
              </a:lnSpc>
              <a:spcBef>
                <a:spcPct val="0"/>
              </a:spcBef>
            </a:pPr>
            <a:r>
              <a:rPr lang="en-US" b="true" sz="2999">
                <a:solidFill>
                  <a:srgbClr val="FFFFFF"/>
                </a:solidFill>
                <a:latin typeface="Libre Baskerville Bold"/>
                <a:ea typeface="Libre Baskerville Bold"/>
                <a:cs typeface="Libre Baskerville Bold"/>
                <a:sym typeface="Libre Baskerville Bold"/>
              </a:rPr>
              <a:t>in terms of</a:t>
            </a:r>
            <a:r>
              <a:rPr lang="en-US" b="true" sz="2999">
                <a:solidFill>
                  <a:srgbClr val="FFFFFF"/>
                </a:solidFill>
                <a:latin typeface="Libre Baskerville Bold"/>
                <a:ea typeface="Libre Baskerville Bold"/>
                <a:cs typeface="Libre Baskerville Bold"/>
                <a:sym typeface="Libre Baskerville Bold"/>
              </a:rPr>
              <a:t> the number of 2-wheelers sold.</a:t>
            </a:r>
          </a:p>
        </p:txBody>
      </p:sp>
      <p:sp>
        <p:nvSpPr>
          <p:cNvPr name="TextBox 7" id="7"/>
          <p:cNvSpPr txBox="true"/>
          <p:nvPr/>
        </p:nvSpPr>
        <p:spPr>
          <a:xfrm rot="0">
            <a:off x="305931" y="-55520"/>
            <a:ext cx="1445538" cy="976630"/>
          </a:xfrm>
          <a:prstGeom prst="rect">
            <a:avLst/>
          </a:prstGeom>
        </p:spPr>
        <p:txBody>
          <a:bodyPr anchor="t" rtlCol="false" tIns="0" lIns="0" bIns="0" rIns="0">
            <a:spAutoFit/>
          </a:bodyPr>
          <a:lstStyle/>
          <a:p>
            <a:pPr algn="ctr">
              <a:lnSpc>
                <a:spcPts val="3919"/>
              </a:lnSpc>
            </a:pPr>
            <a:r>
              <a:rPr lang="en-US" sz="2799" b="true">
                <a:solidFill>
                  <a:srgbClr val="FFB700"/>
                </a:solidFill>
                <a:latin typeface="Canva Sans Bold"/>
                <a:ea typeface="Canva Sans Bold"/>
                <a:cs typeface="Canva Sans Bold"/>
                <a:sym typeface="Canva Sans Bold"/>
              </a:rPr>
              <a:t>Analysis</a:t>
            </a:r>
          </a:p>
          <a:p>
            <a:pPr algn="ctr">
              <a:lnSpc>
                <a:spcPts val="3919"/>
              </a:lnSpc>
            </a:pPr>
            <a:r>
              <a:rPr lang="en-US" sz="2799" b="true">
                <a:solidFill>
                  <a:srgbClr val="FFB700"/>
                </a:solidFill>
                <a:latin typeface="Canva Sans Bold"/>
                <a:ea typeface="Canva Sans Bold"/>
                <a:cs typeface="Canva Sans Bold"/>
                <a:sym typeface="Canva Sans Bold"/>
              </a:rPr>
              <a:t>1</a:t>
            </a:r>
          </a:p>
        </p:txBody>
      </p:sp>
      <p:sp>
        <p:nvSpPr>
          <p:cNvPr name="TextBox 8" id="8"/>
          <p:cNvSpPr txBox="true"/>
          <p:nvPr/>
        </p:nvSpPr>
        <p:spPr>
          <a:xfrm rot="0">
            <a:off x="10931536" y="9605195"/>
            <a:ext cx="6711077"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3131"/>
                </a:solidFill>
                <a:latin typeface="Canva Sans Bold"/>
                <a:ea typeface="Canva Sans Bold"/>
                <a:cs typeface="Canva Sans Bold"/>
                <a:sym typeface="Canva Sans Bold"/>
              </a:rPr>
              <a:t>Source </a:t>
            </a:r>
            <a:r>
              <a:rPr lang="en-US" b="true" sz="2400">
                <a:solidFill>
                  <a:srgbClr val="FFFFFF"/>
                </a:solidFill>
                <a:latin typeface="Canva Sans Bold"/>
                <a:ea typeface="Canva Sans Bold"/>
                <a:cs typeface="Canva Sans Bold"/>
                <a:sym typeface="Canva Sans Bold"/>
              </a:rPr>
              <a:t>: </a:t>
            </a:r>
            <a:r>
              <a:rPr lang="en-US" b="true" sz="2400">
                <a:solidFill>
                  <a:srgbClr val="FFB700"/>
                </a:solidFill>
                <a:latin typeface="Canva Sans Bold"/>
                <a:ea typeface="Canva Sans Bold"/>
                <a:cs typeface="Canva Sans Bold"/>
                <a:sym typeface="Canva Sans Bold"/>
              </a:rPr>
              <a:t>auto.economictimes.indiatimes.com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8331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Identify the top 5 states with the highest penetration rate in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2-wheeler and 4-wheeler EV sales in FY 2024.</a:t>
            </a:r>
          </a:p>
        </p:txBody>
      </p:sp>
      <p:sp>
        <p:nvSpPr>
          <p:cNvPr name="TextBox 4" id="4"/>
          <p:cNvSpPr txBox="true"/>
          <p:nvPr/>
        </p:nvSpPr>
        <p:spPr>
          <a:xfrm rot="0">
            <a:off x="202644" y="195474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208068" y="5597671"/>
            <a:ext cx="9615464" cy="1513545"/>
          </a:xfrm>
          <a:custGeom>
            <a:avLst/>
            <a:gdLst/>
            <a:ahLst/>
            <a:cxnLst/>
            <a:rect r="r" b="b" t="t" l="l"/>
            <a:pathLst>
              <a:path h="1513545" w="9615464">
                <a:moveTo>
                  <a:pt x="0" y="0"/>
                </a:moveTo>
                <a:lnTo>
                  <a:pt x="9615464" y="0"/>
                </a:lnTo>
                <a:lnTo>
                  <a:pt x="9615464" y="1513545"/>
                </a:lnTo>
                <a:lnTo>
                  <a:pt x="0" y="1513545"/>
                </a:lnTo>
                <a:lnTo>
                  <a:pt x="0" y="0"/>
                </a:lnTo>
                <a:close/>
              </a:path>
            </a:pathLst>
          </a:custGeom>
          <a:blipFill>
            <a:blip r:embed="rId4"/>
            <a:stretch>
              <a:fillRect l="0" t="0" r="0" b="0"/>
            </a:stretch>
          </a:blipFill>
        </p:spPr>
      </p:sp>
      <p:sp>
        <p:nvSpPr>
          <p:cNvPr name="TextBox 4" id="4"/>
          <p:cNvSpPr txBox="true"/>
          <p:nvPr/>
        </p:nvSpPr>
        <p:spPr>
          <a:xfrm rot="0">
            <a:off x="2208068" y="33655"/>
            <a:ext cx="16079932" cy="981075"/>
          </a:xfrm>
          <a:prstGeom prst="rect">
            <a:avLst/>
          </a:prstGeom>
        </p:spPr>
        <p:txBody>
          <a:bodyPr anchor="t" rtlCol="false" tIns="0" lIns="0" bIns="0" rIns="0">
            <a:spAutoFit/>
          </a:bodyPr>
          <a:lstStyle/>
          <a:p>
            <a:pPr algn="just">
              <a:lnSpc>
                <a:spcPts val="3900"/>
              </a:lnSpc>
            </a:pPr>
            <a:r>
              <a:rPr lang="en-US" sz="3000" b="true">
                <a:solidFill>
                  <a:srgbClr val="FFFFFF"/>
                </a:solidFill>
                <a:latin typeface="Libre Baskerville Bold"/>
                <a:ea typeface="Libre Baskerville Bold"/>
                <a:cs typeface="Libre Baskerville Bold"/>
                <a:sym typeface="Libre Baskerville Bold"/>
              </a:rPr>
              <a:t>Identify the top 5 states with the highest penetration rate in </a:t>
            </a:r>
          </a:p>
          <a:p>
            <a:pPr algn="just">
              <a:lnSpc>
                <a:spcPts val="3900"/>
              </a:lnSpc>
              <a:spcBef>
                <a:spcPct val="0"/>
              </a:spcBef>
            </a:pPr>
            <a:r>
              <a:rPr lang="en-US" b="true" sz="3000">
                <a:solidFill>
                  <a:srgbClr val="FFFFFF"/>
                </a:solidFill>
                <a:latin typeface="Libre Baskerville Bold"/>
                <a:ea typeface="Libre Baskerville Bold"/>
                <a:cs typeface="Libre Baskerville Bold"/>
                <a:sym typeface="Libre Baskerville Bold"/>
              </a:rPr>
              <a:t>2-wheeler and 4-wheeler EV sales in FY 2024.</a:t>
            </a:r>
          </a:p>
        </p:txBody>
      </p:sp>
      <p:sp>
        <p:nvSpPr>
          <p:cNvPr name="TextBox 5" id="5"/>
          <p:cNvSpPr txBox="true"/>
          <p:nvPr/>
        </p:nvSpPr>
        <p:spPr>
          <a:xfrm rot="0">
            <a:off x="297626" y="5080"/>
            <a:ext cx="1445538" cy="976630"/>
          </a:xfrm>
          <a:prstGeom prst="rect">
            <a:avLst/>
          </a:prstGeom>
        </p:spPr>
        <p:txBody>
          <a:bodyPr anchor="t" rtlCol="false" tIns="0" lIns="0" bIns="0" rIns="0">
            <a:spAutoFit/>
          </a:bodyPr>
          <a:lstStyle/>
          <a:p>
            <a:pPr algn="ctr">
              <a:lnSpc>
                <a:spcPts val="3919"/>
              </a:lnSpc>
            </a:pPr>
            <a:r>
              <a:rPr lang="en-US" sz="2799" b="true">
                <a:solidFill>
                  <a:srgbClr val="FFB700"/>
                </a:solidFill>
                <a:latin typeface="Canva Sans Bold"/>
                <a:ea typeface="Canva Sans Bold"/>
                <a:cs typeface="Canva Sans Bold"/>
                <a:sym typeface="Canva Sans Bold"/>
              </a:rPr>
              <a:t>Analysis</a:t>
            </a:r>
          </a:p>
          <a:p>
            <a:pPr algn="ctr">
              <a:lnSpc>
                <a:spcPts val="3919"/>
              </a:lnSpc>
            </a:pPr>
            <a:r>
              <a:rPr lang="en-US" sz="2799" b="true">
                <a:solidFill>
                  <a:srgbClr val="FFB700"/>
                </a:solidFill>
                <a:latin typeface="Canva Sans Bold"/>
                <a:ea typeface="Canva Sans Bold"/>
                <a:cs typeface="Canva Sans Bold"/>
                <a:sym typeface="Canva Sans Bold"/>
              </a:rPr>
              <a:t>2</a:t>
            </a:r>
          </a:p>
        </p:txBody>
      </p:sp>
      <p:sp>
        <p:nvSpPr>
          <p:cNvPr name="TextBox 6" id="6"/>
          <p:cNvSpPr txBox="true"/>
          <p:nvPr/>
        </p:nvSpPr>
        <p:spPr>
          <a:xfrm rot="0">
            <a:off x="2208068" y="2047008"/>
            <a:ext cx="6998623" cy="485775"/>
          </a:xfrm>
          <a:prstGeom prst="rect">
            <a:avLst/>
          </a:prstGeom>
        </p:spPr>
        <p:txBody>
          <a:bodyPr anchor="t" rtlCol="false" tIns="0" lIns="0" bIns="0" rIns="0">
            <a:spAutoFit/>
          </a:bodyPr>
          <a:lstStyle/>
          <a:p>
            <a:pPr algn="just">
              <a:lnSpc>
                <a:spcPts val="3900"/>
              </a:lnSpc>
              <a:spcBef>
                <a:spcPct val="0"/>
              </a:spcBef>
            </a:pPr>
            <a:r>
              <a:rPr lang="en-US" b="true" sz="3000">
                <a:solidFill>
                  <a:srgbClr val="FF3131"/>
                </a:solidFill>
                <a:latin typeface="Libre Baskerville Bold"/>
                <a:ea typeface="Libre Baskerville Bold"/>
                <a:cs typeface="Libre Baskerville Bold"/>
                <a:sym typeface="Libre Baskerville Bold"/>
              </a:rPr>
              <a:t>What is the Penetration Rate ??</a:t>
            </a:r>
          </a:p>
        </p:txBody>
      </p:sp>
      <p:sp>
        <p:nvSpPr>
          <p:cNvPr name="TextBox 7" id="7"/>
          <p:cNvSpPr txBox="true"/>
          <p:nvPr/>
        </p:nvSpPr>
        <p:spPr>
          <a:xfrm rot="0">
            <a:off x="1743163" y="2841881"/>
            <a:ext cx="16079932" cy="2035175"/>
          </a:xfrm>
          <a:prstGeom prst="rect">
            <a:avLst/>
          </a:prstGeom>
        </p:spPr>
        <p:txBody>
          <a:bodyPr anchor="t" rtlCol="false" tIns="0" lIns="0" bIns="0" rIns="0">
            <a:spAutoFit/>
          </a:bodyPr>
          <a:lstStyle/>
          <a:p>
            <a:pPr algn="just" marL="539756" indent="-269878" lvl="1">
              <a:lnSpc>
                <a:spcPts val="3250"/>
              </a:lnSpc>
              <a:buFont typeface="Arial"/>
              <a:buChar char="•"/>
            </a:pPr>
            <a:r>
              <a:rPr lang="en-US" b="true" sz="2500">
                <a:solidFill>
                  <a:srgbClr val="FFFFFF"/>
                </a:solidFill>
                <a:latin typeface="Libre Baskerville Bold"/>
                <a:ea typeface="Libre Baskerville Bold"/>
                <a:cs typeface="Libre Baskerville Bold"/>
                <a:sym typeface="Libre Baskerville Bold"/>
              </a:rPr>
              <a:t>The penetration rate refers to the percentage of a specific product or service sold within a defined market. </a:t>
            </a:r>
          </a:p>
          <a:p>
            <a:pPr algn="just">
              <a:lnSpc>
                <a:spcPts val="3250"/>
              </a:lnSpc>
            </a:pPr>
          </a:p>
          <a:p>
            <a:pPr algn="just" marL="539756" indent="-269878" lvl="1">
              <a:lnSpc>
                <a:spcPts val="3250"/>
              </a:lnSpc>
              <a:spcBef>
                <a:spcPct val="0"/>
              </a:spcBef>
              <a:buFont typeface="Arial"/>
              <a:buChar char="•"/>
            </a:pPr>
            <a:r>
              <a:rPr lang="en-US" b="true" sz="2500">
                <a:solidFill>
                  <a:srgbClr val="FFFFFF"/>
                </a:solidFill>
                <a:latin typeface="Libre Baskerville Bold"/>
                <a:ea typeface="Libre Baskerville Bold"/>
                <a:cs typeface="Libre Baskerville Bold"/>
                <a:sym typeface="Libre Baskerville Bold"/>
              </a:rPr>
              <a:t>It helps businesses understand how much of the potential market they have captured with their product.</a:t>
            </a:r>
          </a:p>
        </p:txBody>
      </p:sp>
      <p:sp>
        <p:nvSpPr>
          <p:cNvPr name="Freeform 8" id="8"/>
          <p:cNvSpPr/>
          <p:nvPr/>
        </p:nvSpPr>
        <p:spPr>
          <a:xfrm flipH="false" flipV="false" rot="0">
            <a:off x="2208068" y="7739866"/>
            <a:ext cx="13284359" cy="1581790"/>
          </a:xfrm>
          <a:custGeom>
            <a:avLst/>
            <a:gdLst/>
            <a:ahLst/>
            <a:cxnLst/>
            <a:rect r="r" b="b" t="t" l="l"/>
            <a:pathLst>
              <a:path h="1581790" w="13284359">
                <a:moveTo>
                  <a:pt x="0" y="0"/>
                </a:moveTo>
                <a:lnTo>
                  <a:pt x="13284359" y="0"/>
                </a:lnTo>
                <a:lnTo>
                  <a:pt x="13284359" y="1581790"/>
                </a:lnTo>
                <a:lnTo>
                  <a:pt x="0" y="1581790"/>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900710" y="1808941"/>
            <a:ext cx="8039966" cy="5536224"/>
          </a:xfrm>
          <a:custGeom>
            <a:avLst/>
            <a:gdLst/>
            <a:ahLst/>
            <a:cxnLst/>
            <a:rect r="r" b="b" t="t" l="l"/>
            <a:pathLst>
              <a:path h="5536224" w="8039966">
                <a:moveTo>
                  <a:pt x="0" y="0"/>
                </a:moveTo>
                <a:lnTo>
                  <a:pt x="8039966" y="0"/>
                </a:lnTo>
                <a:lnTo>
                  <a:pt x="8039966" y="5536224"/>
                </a:lnTo>
                <a:lnTo>
                  <a:pt x="0" y="5536224"/>
                </a:lnTo>
                <a:lnTo>
                  <a:pt x="0" y="0"/>
                </a:lnTo>
                <a:close/>
              </a:path>
            </a:pathLst>
          </a:custGeom>
          <a:blipFill>
            <a:blip r:embed="rId4"/>
            <a:stretch>
              <a:fillRect l="0" t="0" r="0" b="0"/>
            </a:stretch>
          </a:blipFill>
        </p:spPr>
      </p:sp>
      <p:sp>
        <p:nvSpPr>
          <p:cNvPr name="TextBox 4" id="4"/>
          <p:cNvSpPr txBox="true"/>
          <p:nvPr/>
        </p:nvSpPr>
        <p:spPr>
          <a:xfrm rot="0">
            <a:off x="2208068" y="33655"/>
            <a:ext cx="16079932" cy="981075"/>
          </a:xfrm>
          <a:prstGeom prst="rect">
            <a:avLst/>
          </a:prstGeom>
        </p:spPr>
        <p:txBody>
          <a:bodyPr anchor="t" rtlCol="false" tIns="0" lIns="0" bIns="0" rIns="0">
            <a:spAutoFit/>
          </a:bodyPr>
          <a:lstStyle/>
          <a:p>
            <a:pPr algn="just">
              <a:lnSpc>
                <a:spcPts val="3900"/>
              </a:lnSpc>
            </a:pPr>
            <a:r>
              <a:rPr lang="en-US" sz="3000" b="true">
                <a:solidFill>
                  <a:srgbClr val="FFFFFF"/>
                </a:solidFill>
                <a:latin typeface="Libre Baskerville Bold"/>
                <a:ea typeface="Libre Baskerville Bold"/>
                <a:cs typeface="Libre Baskerville Bold"/>
                <a:sym typeface="Libre Baskerville Bold"/>
              </a:rPr>
              <a:t>Identify the top 5 states with the highest penetration rate in </a:t>
            </a:r>
          </a:p>
          <a:p>
            <a:pPr algn="just">
              <a:lnSpc>
                <a:spcPts val="3900"/>
              </a:lnSpc>
              <a:spcBef>
                <a:spcPct val="0"/>
              </a:spcBef>
            </a:pPr>
            <a:r>
              <a:rPr lang="en-US" b="true" sz="3000">
                <a:solidFill>
                  <a:srgbClr val="FFFFFF"/>
                </a:solidFill>
                <a:latin typeface="Libre Baskerville Bold"/>
                <a:ea typeface="Libre Baskerville Bold"/>
                <a:cs typeface="Libre Baskerville Bold"/>
                <a:sym typeface="Libre Baskerville Bold"/>
              </a:rPr>
              <a:t>2-wheeler and 4-wheeler EV sales in FY 2024.</a:t>
            </a:r>
          </a:p>
        </p:txBody>
      </p:sp>
      <p:sp>
        <p:nvSpPr>
          <p:cNvPr name="TextBox 5" id="5"/>
          <p:cNvSpPr txBox="true"/>
          <p:nvPr/>
        </p:nvSpPr>
        <p:spPr>
          <a:xfrm rot="0">
            <a:off x="297626" y="5080"/>
            <a:ext cx="1445538" cy="976630"/>
          </a:xfrm>
          <a:prstGeom prst="rect">
            <a:avLst/>
          </a:prstGeom>
        </p:spPr>
        <p:txBody>
          <a:bodyPr anchor="t" rtlCol="false" tIns="0" lIns="0" bIns="0" rIns="0">
            <a:spAutoFit/>
          </a:bodyPr>
          <a:lstStyle/>
          <a:p>
            <a:pPr algn="ctr">
              <a:lnSpc>
                <a:spcPts val="3919"/>
              </a:lnSpc>
            </a:pPr>
            <a:r>
              <a:rPr lang="en-US" sz="2799" b="true">
                <a:solidFill>
                  <a:srgbClr val="FFB700"/>
                </a:solidFill>
                <a:latin typeface="Canva Sans Bold"/>
                <a:ea typeface="Canva Sans Bold"/>
                <a:cs typeface="Canva Sans Bold"/>
                <a:sym typeface="Canva Sans Bold"/>
              </a:rPr>
              <a:t>Analysis</a:t>
            </a:r>
          </a:p>
          <a:p>
            <a:pPr algn="ctr">
              <a:lnSpc>
                <a:spcPts val="3919"/>
              </a:lnSpc>
            </a:pPr>
            <a:r>
              <a:rPr lang="en-US" sz="2799" b="true">
                <a:solidFill>
                  <a:srgbClr val="FFB700"/>
                </a:solidFill>
                <a:latin typeface="Canva Sans Bold"/>
                <a:ea typeface="Canva Sans Bold"/>
                <a:cs typeface="Canva Sans Bold"/>
                <a:sym typeface="Canva Sans Bold"/>
              </a:rPr>
              <a:t>2</a:t>
            </a:r>
          </a:p>
        </p:txBody>
      </p:sp>
      <p:sp>
        <p:nvSpPr>
          <p:cNvPr name="TextBox 6" id="6"/>
          <p:cNvSpPr txBox="true"/>
          <p:nvPr/>
        </p:nvSpPr>
        <p:spPr>
          <a:xfrm rot="0">
            <a:off x="297626" y="2075433"/>
            <a:ext cx="242387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2 - Wheelers</a:t>
            </a:r>
          </a:p>
        </p:txBody>
      </p:sp>
      <p:sp>
        <p:nvSpPr>
          <p:cNvPr name="TextBox 7" id="7"/>
          <p:cNvSpPr txBox="true"/>
          <p:nvPr/>
        </p:nvSpPr>
        <p:spPr>
          <a:xfrm rot="0">
            <a:off x="284469" y="4519903"/>
            <a:ext cx="2450187"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4 - Wheelers</a:t>
            </a:r>
          </a:p>
        </p:txBody>
      </p:sp>
      <p:sp>
        <p:nvSpPr>
          <p:cNvPr name="TextBox 8" id="8"/>
          <p:cNvSpPr txBox="true"/>
          <p:nvPr/>
        </p:nvSpPr>
        <p:spPr>
          <a:xfrm rot="0">
            <a:off x="11498965" y="2353881"/>
            <a:ext cx="6376419" cy="4189095"/>
          </a:xfrm>
          <a:prstGeom prst="rect">
            <a:avLst/>
          </a:prstGeom>
        </p:spPr>
        <p:txBody>
          <a:bodyPr anchor="t" rtlCol="false" tIns="0" lIns="0" bIns="0" rIns="0">
            <a:spAutoFit/>
          </a:bodyPr>
          <a:lstStyle/>
          <a:p>
            <a:pPr algn="ctr">
              <a:lnSpc>
                <a:spcPts val="3379"/>
              </a:lnSpc>
            </a:pPr>
            <a:r>
              <a:rPr lang="en-US" sz="2599" b="true">
                <a:solidFill>
                  <a:srgbClr val="FFB700"/>
                </a:solidFill>
                <a:latin typeface="Libre Baskerville Bold"/>
                <a:ea typeface="Libre Baskerville Bold"/>
                <a:cs typeface="Libre Baskerville Bold"/>
                <a:sym typeface="Libre Baskerville Bold"/>
              </a:rPr>
              <a:t>INSIGHTS :</a:t>
            </a:r>
          </a:p>
          <a:p>
            <a:pPr algn="ctr">
              <a:lnSpc>
                <a:spcPts val="3379"/>
              </a:lnSpc>
            </a:pPr>
          </a:p>
          <a:p>
            <a:pPr algn="just" marL="518160" indent="-259080" lvl="1">
              <a:lnSpc>
                <a:spcPts val="3120"/>
              </a:lnSpc>
              <a:buFont typeface="Arial"/>
              <a:buChar char="•"/>
            </a:pPr>
            <a:r>
              <a:rPr lang="en-US" b="true" sz="2400">
                <a:solidFill>
                  <a:srgbClr val="EB9838"/>
                </a:solidFill>
                <a:latin typeface="Libre Baskerville Bold"/>
                <a:ea typeface="Libre Baskerville Bold"/>
                <a:cs typeface="Libre Baskerville Bold"/>
                <a:sym typeface="Libre Baskerville Bold"/>
              </a:rPr>
              <a:t>Penetration rates in both cases, </a:t>
            </a:r>
          </a:p>
          <a:p>
            <a:pPr algn="just">
              <a:lnSpc>
                <a:spcPts val="3120"/>
              </a:lnSpc>
            </a:pPr>
            <a:r>
              <a:rPr lang="en-US" sz="2400" b="true">
                <a:solidFill>
                  <a:srgbClr val="EB9838"/>
                </a:solidFill>
                <a:latin typeface="Libre Baskerville Bold"/>
                <a:ea typeface="Libre Baskerville Bold"/>
                <a:cs typeface="Libre Baskerville Bold"/>
                <a:sym typeface="Libre Baskerville Bold"/>
              </a:rPr>
              <a:t>      3</a:t>
            </a:r>
            <a:r>
              <a:rPr lang="en-US" sz="2400" b="true">
                <a:solidFill>
                  <a:srgbClr val="EB9838"/>
                </a:solidFill>
                <a:latin typeface="Libre Baskerville Bold"/>
                <a:ea typeface="Libre Baskerville Bold"/>
                <a:cs typeface="Libre Baskerville Bold"/>
                <a:sym typeface="Libre Baskerville Bold"/>
              </a:rPr>
              <a:t> out of 5 cities are common</a:t>
            </a:r>
          </a:p>
          <a:p>
            <a:pPr algn="just">
              <a:lnSpc>
                <a:spcPts val="3120"/>
              </a:lnSpc>
            </a:pPr>
          </a:p>
          <a:p>
            <a:pPr algn="just" marL="474981" indent="-237491" lvl="1">
              <a:lnSpc>
                <a:spcPts val="2860"/>
              </a:lnSpc>
              <a:buFont typeface="Arial"/>
              <a:buChar char="•"/>
            </a:pPr>
            <a:r>
              <a:rPr lang="en-US" b="true" sz="2200">
                <a:solidFill>
                  <a:srgbClr val="EB9838"/>
                </a:solidFill>
                <a:latin typeface="Libre Baskerville Bold"/>
                <a:ea typeface="Libre Baskerville Bold"/>
                <a:cs typeface="Libre Baskerville Bold"/>
                <a:sym typeface="Libre Baskerville Bold"/>
              </a:rPr>
              <a:t>Mizoram and Nagaland have shown a perfect penetration rate of 100%.</a:t>
            </a:r>
          </a:p>
          <a:p>
            <a:pPr algn="just">
              <a:lnSpc>
                <a:spcPts val="2860"/>
              </a:lnSpc>
            </a:pPr>
          </a:p>
          <a:p>
            <a:pPr algn="just" marL="474981" indent="-237491" lvl="1">
              <a:lnSpc>
                <a:spcPts val="2860"/>
              </a:lnSpc>
              <a:buFont typeface="Arial"/>
              <a:buChar char="•"/>
            </a:pPr>
            <a:r>
              <a:rPr lang="en-US" b="true" sz="2200">
                <a:solidFill>
                  <a:srgbClr val="EB9838"/>
                </a:solidFill>
                <a:latin typeface="Libre Baskerville Bold"/>
                <a:ea typeface="Libre Baskerville Bold"/>
                <a:cs typeface="Libre Baskerville Bold"/>
                <a:sym typeface="Libre Baskerville Bold"/>
              </a:rPr>
              <a:t>The Penetration rate of electric </a:t>
            </a:r>
          </a:p>
          <a:p>
            <a:pPr algn="just">
              <a:lnSpc>
                <a:spcPts val="2860"/>
              </a:lnSpc>
            </a:pPr>
            <a:r>
              <a:rPr lang="en-US" sz="2200" b="true">
                <a:solidFill>
                  <a:srgbClr val="EB9838"/>
                </a:solidFill>
                <a:latin typeface="Libre Baskerville Bold"/>
                <a:ea typeface="Libre Baskerville Bold"/>
                <a:cs typeface="Libre Baskerville Bold"/>
                <a:sym typeface="Libre Baskerville Bold"/>
              </a:rPr>
              <a:t>       4</a:t>
            </a:r>
            <a:r>
              <a:rPr lang="en-US" sz="2200" b="true">
                <a:solidFill>
                  <a:srgbClr val="EB9838"/>
                </a:solidFill>
                <a:latin typeface="Libre Baskerville Bold"/>
                <a:ea typeface="Libre Baskerville Bold"/>
                <a:cs typeface="Libre Baskerville Bold"/>
                <a:sym typeface="Libre Baskerville Bold"/>
              </a:rPr>
              <a:t>-wheelers have been significantly </a:t>
            </a:r>
          </a:p>
          <a:p>
            <a:pPr algn="just">
              <a:lnSpc>
                <a:spcPts val="2860"/>
              </a:lnSpc>
              <a:spcBef>
                <a:spcPct val="0"/>
              </a:spcBef>
            </a:pPr>
            <a:r>
              <a:rPr lang="en-US" b="true" sz="2200">
                <a:solidFill>
                  <a:srgbClr val="EB9838"/>
                </a:solidFill>
                <a:latin typeface="Libre Baskerville Bold"/>
                <a:ea typeface="Libre Baskerville Bold"/>
                <a:cs typeface="Libre Baskerville Bold"/>
                <a:sym typeface="Libre Baskerville Bold"/>
              </a:rPr>
              <a:t>       higher than that of 2-wheelers.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341483" y="1937543"/>
            <a:ext cx="11605033" cy="6411913"/>
          </a:xfrm>
          <a:custGeom>
            <a:avLst/>
            <a:gdLst/>
            <a:ahLst/>
            <a:cxnLst/>
            <a:rect r="r" b="b" t="t" l="l"/>
            <a:pathLst>
              <a:path h="6411913" w="11605033">
                <a:moveTo>
                  <a:pt x="0" y="0"/>
                </a:moveTo>
                <a:lnTo>
                  <a:pt x="11605034" y="0"/>
                </a:lnTo>
                <a:lnTo>
                  <a:pt x="11605034" y="6411914"/>
                </a:lnTo>
                <a:lnTo>
                  <a:pt x="0" y="6411914"/>
                </a:lnTo>
                <a:lnTo>
                  <a:pt x="0" y="0"/>
                </a:lnTo>
                <a:close/>
              </a:path>
            </a:pathLst>
          </a:custGeom>
          <a:blipFill>
            <a:blip r:embed="rId4"/>
            <a:stretch>
              <a:fillRect l="0" t="0" r="0" b="0"/>
            </a:stretch>
          </a:blipFill>
        </p:spPr>
      </p:sp>
      <p:sp>
        <p:nvSpPr>
          <p:cNvPr name="TextBox 4" id="4"/>
          <p:cNvSpPr txBox="true"/>
          <p:nvPr/>
        </p:nvSpPr>
        <p:spPr>
          <a:xfrm rot="0">
            <a:off x="2208068" y="33655"/>
            <a:ext cx="16079932" cy="981075"/>
          </a:xfrm>
          <a:prstGeom prst="rect">
            <a:avLst/>
          </a:prstGeom>
        </p:spPr>
        <p:txBody>
          <a:bodyPr anchor="t" rtlCol="false" tIns="0" lIns="0" bIns="0" rIns="0">
            <a:spAutoFit/>
          </a:bodyPr>
          <a:lstStyle/>
          <a:p>
            <a:pPr algn="just">
              <a:lnSpc>
                <a:spcPts val="3900"/>
              </a:lnSpc>
            </a:pPr>
            <a:r>
              <a:rPr lang="en-US" sz="3000" b="true">
                <a:solidFill>
                  <a:srgbClr val="FFFFFF"/>
                </a:solidFill>
                <a:latin typeface="Libre Baskerville Bold"/>
                <a:ea typeface="Libre Baskerville Bold"/>
                <a:cs typeface="Libre Baskerville Bold"/>
                <a:sym typeface="Libre Baskerville Bold"/>
              </a:rPr>
              <a:t>Identify the top 5 states with the highest penetration rate in </a:t>
            </a:r>
          </a:p>
          <a:p>
            <a:pPr algn="just">
              <a:lnSpc>
                <a:spcPts val="3900"/>
              </a:lnSpc>
              <a:spcBef>
                <a:spcPct val="0"/>
              </a:spcBef>
            </a:pPr>
            <a:r>
              <a:rPr lang="en-US" b="true" sz="3000">
                <a:solidFill>
                  <a:srgbClr val="FFFFFF"/>
                </a:solidFill>
                <a:latin typeface="Libre Baskerville Bold"/>
                <a:ea typeface="Libre Baskerville Bold"/>
                <a:cs typeface="Libre Baskerville Bold"/>
                <a:sym typeface="Libre Baskerville Bold"/>
              </a:rPr>
              <a:t>2-wheeler and 4-wheeler EV sales in FY 2024.</a:t>
            </a:r>
          </a:p>
        </p:txBody>
      </p:sp>
      <p:sp>
        <p:nvSpPr>
          <p:cNvPr name="TextBox 5" id="5"/>
          <p:cNvSpPr txBox="true"/>
          <p:nvPr/>
        </p:nvSpPr>
        <p:spPr>
          <a:xfrm rot="0">
            <a:off x="297626" y="5080"/>
            <a:ext cx="1445538" cy="976630"/>
          </a:xfrm>
          <a:prstGeom prst="rect">
            <a:avLst/>
          </a:prstGeom>
        </p:spPr>
        <p:txBody>
          <a:bodyPr anchor="t" rtlCol="false" tIns="0" lIns="0" bIns="0" rIns="0">
            <a:spAutoFit/>
          </a:bodyPr>
          <a:lstStyle/>
          <a:p>
            <a:pPr algn="ctr">
              <a:lnSpc>
                <a:spcPts val="3919"/>
              </a:lnSpc>
            </a:pPr>
            <a:r>
              <a:rPr lang="en-US" sz="2799" b="true">
                <a:solidFill>
                  <a:srgbClr val="FFB700"/>
                </a:solidFill>
                <a:latin typeface="Canva Sans Bold"/>
                <a:ea typeface="Canva Sans Bold"/>
                <a:cs typeface="Canva Sans Bold"/>
                <a:sym typeface="Canva Sans Bold"/>
              </a:rPr>
              <a:t>Analysis</a:t>
            </a:r>
          </a:p>
          <a:p>
            <a:pPr algn="ctr">
              <a:lnSpc>
                <a:spcPts val="3919"/>
              </a:lnSpc>
            </a:pPr>
            <a:r>
              <a:rPr lang="en-US" sz="2799" b="true">
                <a:solidFill>
                  <a:srgbClr val="FFB700"/>
                </a:solidFill>
                <a:latin typeface="Canva Sans Bold"/>
                <a:ea typeface="Canva Sans Bold"/>
                <a:cs typeface="Canva Sans Bold"/>
                <a:sym typeface="Canva Sans Bold"/>
              </a:rPr>
              <a:t>2</a:t>
            </a:r>
          </a:p>
        </p:txBody>
      </p:sp>
      <p:sp>
        <p:nvSpPr>
          <p:cNvPr name="TextBox 6" id="6"/>
          <p:cNvSpPr txBox="true"/>
          <p:nvPr/>
        </p:nvSpPr>
        <p:spPr>
          <a:xfrm rot="0">
            <a:off x="734883" y="2142108"/>
            <a:ext cx="242387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2 - Wheelers</a:t>
            </a:r>
          </a:p>
        </p:txBody>
      </p:sp>
      <p:sp>
        <p:nvSpPr>
          <p:cNvPr name="TextBox 7" id="7"/>
          <p:cNvSpPr txBox="true"/>
          <p:nvPr/>
        </p:nvSpPr>
        <p:spPr>
          <a:xfrm rot="0">
            <a:off x="708570" y="5105400"/>
            <a:ext cx="2450187"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4 - Wheelers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829394"/>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the states with negative penetration (decline) in EV sales from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2022 to 2024?</a:t>
            </a:r>
          </a:p>
        </p:txBody>
      </p:sp>
      <p:sp>
        <p:nvSpPr>
          <p:cNvPr name="TextBox 4" id="4"/>
          <p:cNvSpPr txBox="true"/>
          <p:nvPr/>
        </p:nvSpPr>
        <p:spPr>
          <a:xfrm rot="0">
            <a:off x="202644" y="1800819"/>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529893" y="2162005"/>
            <a:ext cx="11228213" cy="1242762"/>
          </a:xfrm>
          <a:custGeom>
            <a:avLst/>
            <a:gdLst/>
            <a:ahLst/>
            <a:cxnLst/>
            <a:rect r="r" b="b" t="t" l="l"/>
            <a:pathLst>
              <a:path h="1242762" w="11228213">
                <a:moveTo>
                  <a:pt x="0" y="0"/>
                </a:moveTo>
                <a:lnTo>
                  <a:pt x="11228214" y="0"/>
                </a:lnTo>
                <a:lnTo>
                  <a:pt x="11228214" y="1242762"/>
                </a:lnTo>
                <a:lnTo>
                  <a:pt x="0" y="1242762"/>
                </a:lnTo>
                <a:lnTo>
                  <a:pt x="0" y="0"/>
                </a:lnTo>
                <a:close/>
              </a:path>
            </a:pathLst>
          </a:custGeom>
          <a:blipFill>
            <a:blip r:embed="rId4"/>
            <a:stretch>
              <a:fillRect l="0" t="0" r="0" b="0"/>
            </a:stretch>
          </a:blipFill>
        </p:spPr>
      </p:sp>
      <p:sp>
        <p:nvSpPr>
          <p:cNvPr name="Freeform 4" id="4"/>
          <p:cNvSpPr/>
          <p:nvPr/>
        </p:nvSpPr>
        <p:spPr>
          <a:xfrm flipH="false" flipV="false" rot="0">
            <a:off x="5359296" y="3878973"/>
            <a:ext cx="7569407" cy="5094397"/>
          </a:xfrm>
          <a:custGeom>
            <a:avLst/>
            <a:gdLst/>
            <a:ahLst/>
            <a:cxnLst/>
            <a:rect r="r" b="b" t="t" l="l"/>
            <a:pathLst>
              <a:path h="5094397" w="7569407">
                <a:moveTo>
                  <a:pt x="0" y="0"/>
                </a:moveTo>
                <a:lnTo>
                  <a:pt x="7569408" y="0"/>
                </a:lnTo>
                <a:lnTo>
                  <a:pt x="7569408" y="5094396"/>
                </a:lnTo>
                <a:lnTo>
                  <a:pt x="0" y="5094396"/>
                </a:lnTo>
                <a:lnTo>
                  <a:pt x="0" y="0"/>
                </a:lnTo>
                <a:close/>
              </a:path>
            </a:pathLst>
          </a:custGeom>
          <a:blipFill>
            <a:blip r:embed="rId5"/>
            <a:stretch>
              <a:fillRect l="0" t="0" r="0" b="0"/>
            </a:stretch>
          </a:blipFill>
        </p:spPr>
      </p:sp>
      <p:sp>
        <p:nvSpPr>
          <p:cNvPr name="TextBox 5" id="5"/>
          <p:cNvSpPr txBox="true"/>
          <p:nvPr/>
        </p:nvSpPr>
        <p:spPr>
          <a:xfrm rot="0">
            <a:off x="220806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the states with negative penetration (decline) in EV sales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from 2022 to 2024?</a:t>
            </a:r>
          </a:p>
        </p:txBody>
      </p:sp>
      <p:sp>
        <p:nvSpPr>
          <p:cNvPr name="TextBox 6" id="6"/>
          <p:cNvSpPr txBox="true"/>
          <p:nvPr/>
        </p:nvSpPr>
        <p:spPr>
          <a:xfrm rot="0">
            <a:off x="194339"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3</a:t>
            </a:r>
          </a:p>
        </p:txBody>
      </p:sp>
      <p:sp>
        <p:nvSpPr>
          <p:cNvPr name="Freeform 7" id="7"/>
          <p:cNvSpPr/>
          <p:nvPr/>
        </p:nvSpPr>
        <p:spPr>
          <a:xfrm flipH="false" flipV="false" rot="-10800000">
            <a:off x="11278805" y="5051128"/>
            <a:ext cx="443894" cy="1208622"/>
          </a:xfrm>
          <a:custGeom>
            <a:avLst/>
            <a:gdLst/>
            <a:ahLst/>
            <a:cxnLst/>
            <a:rect r="r" b="b" t="t" l="l"/>
            <a:pathLst>
              <a:path h="1208622" w="443894">
                <a:moveTo>
                  <a:pt x="0" y="0"/>
                </a:moveTo>
                <a:lnTo>
                  <a:pt x="443894" y="0"/>
                </a:lnTo>
                <a:lnTo>
                  <a:pt x="443894" y="1208622"/>
                </a:lnTo>
                <a:lnTo>
                  <a:pt x="0" y="1208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32008"/>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 the EV sales and penetration rates in Delhi compare to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Karnataka for 2024?</a:t>
            </a:r>
          </a:p>
        </p:txBody>
      </p:sp>
      <p:sp>
        <p:nvSpPr>
          <p:cNvPr name="TextBox 4" id="4"/>
          <p:cNvSpPr txBox="true"/>
          <p:nvPr/>
        </p:nvSpPr>
        <p:spPr>
          <a:xfrm rot="0">
            <a:off x="202644" y="190343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5916233" y="3017185"/>
            <a:ext cx="6667500" cy="874356"/>
            <a:chOff x="0" y="0"/>
            <a:chExt cx="2126876" cy="278912"/>
          </a:xfrm>
        </p:grpSpPr>
        <p:sp>
          <p:nvSpPr>
            <p:cNvPr name="Freeform 4" id="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 id="5"/>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OBJECTIVES</a:t>
              </a:r>
            </a:p>
          </p:txBody>
        </p:sp>
      </p:grpSp>
      <p:grpSp>
        <p:nvGrpSpPr>
          <p:cNvPr name="Group 6" id="6"/>
          <p:cNvGrpSpPr/>
          <p:nvPr/>
        </p:nvGrpSpPr>
        <p:grpSpPr>
          <a:xfrm rot="0">
            <a:off x="4734328" y="3017185"/>
            <a:ext cx="897095" cy="874356"/>
            <a:chOff x="0" y="0"/>
            <a:chExt cx="286166" cy="278912"/>
          </a:xfrm>
        </p:grpSpPr>
        <p:sp>
          <p:nvSpPr>
            <p:cNvPr name="Freeform 7" id="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8" id="8"/>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1"/>
                  <a:ea typeface="Aerospace bold 1"/>
                  <a:cs typeface="Aerospace bold 1"/>
                  <a:sym typeface="Aerospace bold 1"/>
                </a:rPr>
                <a:t>2</a:t>
              </a:r>
            </a:p>
          </p:txBody>
        </p:sp>
      </p:grpSp>
      <p:grpSp>
        <p:nvGrpSpPr>
          <p:cNvPr name="Group 9" id="9"/>
          <p:cNvGrpSpPr/>
          <p:nvPr/>
        </p:nvGrpSpPr>
        <p:grpSpPr>
          <a:xfrm rot="0">
            <a:off x="5916233" y="4218242"/>
            <a:ext cx="6667500" cy="874356"/>
            <a:chOff x="0" y="0"/>
            <a:chExt cx="2126876" cy="278912"/>
          </a:xfrm>
        </p:grpSpPr>
        <p:sp>
          <p:nvSpPr>
            <p:cNvPr name="Freeform 10" id="1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2"/>
                  <a:ea typeface="Aerospace bold 2"/>
                  <a:cs typeface="Aerospace bold 2"/>
                  <a:sym typeface="Aerospace bold 2"/>
                </a:rPr>
                <a:t>TOOLS USED</a:t>
              </a:r>
            </a:p>
          </p:txBody>
        </p:sp>
      </p:grpSp>
      <p:grpSp>
        <p:nvGrpSpPr>
          <p:cNvPr name="Group 12" id="12"/>
          <p:cNvGrpSpPr/>
          <p:nvPr/>
        </p:nvGrpSpPr>
        <p:grpSpPr>
          <a:xfrm rot="0">
            <a:off x="4734328" y="4218242"/>
            <a:ext cx="897095" cy="874356"/>
            <a:chOff x="0" y="0"/>
            <a:chExt cx="286166" cy="278912"/>
          </a:xfrm>
        </p:grpSpPr>
        <p:sp>
          <p:nvSpPr>
            <p:cNvPr name="Freeform 13" id="1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1"/>
                  <a:ea typeface="Aerospace bold 1"/>
                  <a:cs typeface="Aerospace bold 1"/>
                  <a:sym typeface="Aerospace bold 1"/>
                </a:rPr>
                <a:t>3</a:t>
              </a:r>
            </a:p>
          </p:txBody>
        </p:sp>
      </p:grpSp>
      <p:grpSp>
        <p:nvGrpSpPr>
          <p:cNvPr name="Group 15" id="15"/>
          <p:cNvGrpSpPr/>
          <p:nvPr/>
        </p:nvGrpSpPr>
        <p:grpSpPr>
          <a:xfrm rot="0">
            <a:off x="5916233" y="5419299"/>
            <a:ext cx="6667500" cy="874356"/>
            <a:chOff x="0" y="0"/>
            <a:chExt cx="2126876" cy="278912"/>
          </a:xfrm>
        </p:grpSpPr>
        <p:sp>
          <p:nvSpPr>
            <p:cNvPr name="Freeform 16" id="1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ANALYSIS AREAS</a:t>
              </a:r>
            </a:p>
          </p:txBody>
        </p:sp>
      </p:grpSp>
      <p:grpSp>
        <p:nvGrpSpPr>
          <p:cNvPr name="Group 18" id="18"/>
          <p:cNvGrpSpPr/>
          <p:nvPr/>
        </p:nvGrpSpPr>
        <p:grpSpPr>
          <a:xfrm rot="0">
            <a:off x="4734328" y="5419299"/>
            <a:ext cx="897095" cy="874356"/>
            <a:chOff x="0" y="0"/>
            <a:chExt cx="286166" cy="278912"/>
          </a:xfrm>
        </p:grpSpPr>
        <p:sp>
          <p:nvSpPr>
            <p:cNvPr name="Freeform 19" id="1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1"/>
                  <a:ea typeface="Aerospace bold 1"/>
                  <a:cs typeface="Aerospace bold 1"/>
                  <a:sym typeface="Aerospace bold 1"/>
                </a:rPr>
                <a:t>4</a:t>
              </a:r>
            </a:p>
          </p:txBody>
        </p:sp>
      </p:grpSp>
      <p:grpSp>
        <p:nvGrpSpPr>
          <p:cNvPr name="Group 21" id="21"/>
          <p:cNvGrpSpPr/>
          <p:nvPr/>
        </p:nvGrpSpPr>
        <p:grpSpPr>
          <a:xfrm rot="0">
            <a:off x="5916233" y="6620356"/>
            <a:ext cx="6667500" cy="874356"/>
            <a:chOff x="0" y="0"/>
            <a:chExt cx="2126876" cy="278912"/>
          </a:xfrm>
        </p:grpSpPr>
        <p:sp>
          <p:nvSpPr>
            <p:cNvPr name="Freeform 22" id="2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3" id="23"/>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PRIMARY ANALYSIS</a:t>
              </a:r>
            </a:p>
          </p:txBody>
        </p:sp>
      </p:grpSp>
      <p:grpSp>
        <p:nvGrpSpPr>
          <p:cNvPr name="Group 24" id="24"/>
          <p:cNvGrpSpPr/>
          <p:nvPr/>
        </p:nvGrpSpPr>
        <p:grpSpPr>
          <a:xfrm rot="0">
            <a:off x="4734328" y="6620356"/>
            <a:ext cx="897095" cy="874356"/>
            <a:chOff x="0" y="0"/>
            <a:chExt cx="286166" cy="278912"/>
          </a:xfrm>
        </p:grpSpPr>
        <p:sp>
          <p:nvSpPr>
            <p:cNvPr name="Freeform 25" id="2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ACCB5F"/>
            </a:solidFill>
            <a:ln w="19050" cap="rnd">
              <a:solidFill>
                <a:srgbClr val="000000"/>
              </a:solidFill>
              <a:prstDash val="solid"/>
              <a:round/>
            </a:ln>
          </p:spPr>
        </p:sp>
        <p:sp>
          <p:nvSpPr>
            <p:cNvPr name="TextBox 26" id="26"/>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1"/>
                  <a:ea typeface="Aerospace bold 1"/>
                  <a:cs typeface="Aerospace bold 1"/>
                  <a:sym typeface="Aerospace bold 1"/>
                </a:rPr>
                <a:t>5</a:t>
              </a:r>
            </a:p>
          </p:txBody>
        </p:sp>
      </p:grpSp>
      <p:grpSp>
        <p:nvGrpSpPr>
          <p:cNvPr name="Group 27" id="27"/>
          <p:cNvGrpSpPr/>
          <p:nvPr/>
        </p:nvGrpSpPr>
        <p:grpSpPr>
          <a:xfrm rot="0">
            <a:off x="5916233" y="1818979"/>
            <a:ext cx="6667500" cy="874356"/>
            <a:chOff x="0" y="0"/>
            <a:chExt cx="2126876" cy="278912"/>
          </a:xfrm>
        </p:grpSpPr>
        <p:sp>
          <p:nvSpPr>
            <p:cNvPr name="Freeform 28" id="2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9" id="29"/>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INTRODUCTION</a:t>
              </a:r>
            </a:p>
          </p:txBody>
        </p:sp>
      </p:grpSp>
      <p:grpSp>
        <p:nvGrpSpPr>
          <p:cNvPr name="Group 30" id="30"/>
          <p:cNvGrpSpPr/>
          <p:nvPr/>
        </p:nvGrpSpPr>
        <p:grpSpPr>
          <a:xfrm rot="0">
            <a:off x="4734328" y="1818979"/>
            <a:ext cx="897095" cy="874356"/>
            <a:chOff x="0" y="0"/>
            <a:chExt cx="286166" cy="278912"/>
          </a:xfrm>
        </p:grpSpPr>
        <p:sp>
          <p:nvSpPr>
            <p:cNvPr name="Freeform 31" id="3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2" id="32"/>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2"/>
                  <a:ea typeface="Aerospace bold 2"/>
                  <a:cs typeface="Aerospace bold 2"/>
                  <a:sym typeface="Aerospace bold 2"/>
                </a:rPr>
                <a:t>1</a:t>
              </a:r>
            </a:p>
          </p:txBody>
        </p:sp>
      </p:grpSp>
      <p:grpSp>
        <p:nvGrpSpPr>
          <p:cNvPr name="Group 33" id="33"/>
          <p:cNvGrpSpPr/>
          <p:nvPr/>
        </p:nvGrpSpPr>
        <p:grpSpPr>
          <a:xfrm rot="0">
            <a:off x="5916233" y="7818561"/>
            <a:ext cx="6667500" cy="874356"/>
            <a:chOff x="0" y="0"/>
            <a:chExt cx="2126876" cy="278912"/>
          </a:xfrm>
        </p:grpSpPr>
        <p:sp>
          <p:nvSpPr>
            <p:cNvPr name="Freeform 34" id="3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5" id="35"/>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SECONDARY ANALYSIS</a:t>
              </a:r>
            </a:p>
          </p:txBody>
        </p:sp>
      </p:grpSp>
      <p:grpSp>
        <p:nvGrpSpPr>
          <p:cNvPr name="Group 36" id="36"/>
          <p:cNvGrpSpPr/>
          <p:nvPr/>
        </p:nvGrpSpPr>
        <p:grpSpPr>
          <a:xfrm rot="0">
            <a:off x="4734328" y="7818561"/>
            <a:ext cx="897095" cy="874356"/>
            <a:chOff x="0" y="0"/>
            <a:chExt cx="286166" cy="278912"/>
          </a:xfrm>
        </p:grpSpPr>
        <p:sp>
          <p:nvSpPr>
            <p:cNvPr name="Freeform 37" id="3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ACCB5F"/>
            </a:solidFill>
            <a:ln w="19050" cap="rnd">
              <a:solidFill>
                <a:srgbClr val="000000"/>
              </a:solidFill>
              <a:prstDash val="solid"/>
              <a:round/>
            </a:ln>
          </p:spPr>
        </p:sp>
        <p:sp>
          <p:nvSpPr>
            <p:cNvPr name="TextBox 38" id="38"/>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2"/>
                  <a:ea typeface="Aerospace bold 2"/>
                  <a:cs typeface="Aerospace bold 2"/>
                  <a:sym typeface="Aerospace bold 2"/>
                </a:rPr>
                <a:t>6</a:t>
              </a:r>
            </a:p>
          </p:txBody>
        </p:sp>
      </p:grpSp>
      <p:grpSp>
        <p:nvGrpSpPr>
          <p:cNvPr name="Group 39" id="39"/>
          <p:cNvGrpSpPr/>
          <p:nvPr/>
        </p:nvGrpSpPr>
        <p:grpSpPr>
          <a:xfrm rot="0">
            <a:off x="5916233" y="9019618"/>
            <a:ext cx="6667500" cy="874356"/>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123825"/>
              <a:ext cx="2126876" cy="402737"/>
            </a:xfrm>
            <a:prstGeom prst="rect">
              <a:avLst/>
            </a:prstGeom>
          </p:spPr>
          <p:txBody>
            <a:bodyPr anchor="ctr" rtlCol="false" tIns="38100" lIns="38100" bIns="38100" rIns="38100"/>
            <a:lstStyle/>
            <a:p>
              <a:pPr algn="ctr">
                <a:lnSpc>
                  <a:spcPts val="3674"/>
                </a:lnSpc>
              </a:pPr>
              <a:r>
                <a:rPr lang="en-US" sz="2499" spc="367">
                  <a:solidFill>
                    <a:srgbClr val="000000"/>
                  </a:solidFill>
                  <a:latin typeface="Aerospace bold 1"/>
                  <a:ea typeface="Aerospace bold 1"/>
                  <a:cs typeface="Aerospace bold 1"/>
                  <a:sym typeface="Aerospace bold 1"/>
                </a:rPr>
                <a:t>THANK-YOU NOTE</a:t>
              </a:r>
            </a:p>
          </p:txBody>
        </p:sp>
      </p:grpSp>
      <p:grpSp>
        <p:nvGrpSpPr>
          <p:cNvPr name="Group 42" id="42"/>
          <p:cNvGrpSpPr/>
          <p:nvPr/>
        </p:nvGrpSpPr>
        <p:grpSpPr>
          <a:xfrm rot="0">
            <a:off x="4734328" y="9019618"/>
            <a:ext cx="897095" cy="874356"/>
            <a:chOff x="0" y="0"/>
            <a:chExt cx="286166" cy="278912"/>
          </a:xfrm>
        </p:grpSpPr>
        <p:sp>
          <p:nvSpPr>
            <p:cNvPr name="Freeform 43" id="4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4" id="44"/>
            <p:cNvSpPr txBox="true"/>
            <p:nvPr/>
          </p:nvSpPr>
          <p:spPr>
            <a:xfrm>
              <a:off x="0" y="-95250"/>
              <a:ext cx="286166" cy="374162"/>
            </a:xfrm>
            <a:prstGeom prst="rect">
              <a:avLst/>
            </a:prstGeom>
          </p:spPr>
          <p:txBody>
            <a:bodyPr anchor="ctr" rtlCol="false" tIns="38100" lIns="38100" bIns="38100" rIns="38100"/>
            <a:lstStyle/>
            <a:p>
              <a:pPr algn="ctr">
                <a:lnSpc>
                  <a:spcPts val="3087"/>
                </a:lnSpc>
              </a:pPr>
              <a:r>
                <a:rPr lang="en-US" sz="2100" spc="308">
                  <a:solidFill>
                    <a:srgbClr val="000000"/>
                  </a:solidFill>
                  <a:latin typeface="Aerospace bold 2"/>
                  <a:ea typeface="Aerospace bold 2"/>
                  <a:cs typeface="Aerospace bold 2"/>
                  <a:sym typeface="Aerospace bold 2"/>
                </a:rPr>
                <a:t>7</a:t>
              </a:r>
            </a:p>
          </p:txBody>
        </p:sp>
      </p:grpSp>
      <p:sp>
        <p:nvSpPr>
          <p:cNvPr name="TextBox 45" id="45"/>
          <p:cNvSpPr txBox="true"/>
          <p:nvPr/>
        </p:nvSpPr>
        <p:spPr>
          <a:xfrm rot="0">
            <a:off x="5584751" y="152400"/>
            <a:ext cx="7118498" cy="1059816"/>
          </a:xfrm>
          <a:prstGeom prst="rect">
            <a:avLst/>
          </a:prstGeom>
        </p:spPr>
        <p:txBody>
          <a:bodyPr anchor="t" rtlCol="false" tIns="0" lIns="0" bIns="0" rIns="0">
            <a:spAutoFit/>
          </a:bodyPr>
          <a:lstStyle/>
          <a:p>
            <a:pPr algn="l" marL="0" indent="0" lvl="0">
              <a:lnSpc>
                <a:spcPts val="8080"/>
              </a:lnSpc>
              <a:spcBef>
                <a:spcPct val="0"/>
              </a:spcBef>
            </a:pPr>
            <a:r>
              <a:rPr lang="en-US" sz="8000">
                <a:solidFill>
                  <a:srgbClr val="FFB700"/>
                </a:solidFill>
                <a:latin typeface="Anton"/>
                <a:ea typeface="Anton"/>
                <a:cs typeface="Anton"/>
                <a:sym typeface="Anton"/>
              </a:rPr>
              <a:t>TABLE OF CONTENT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608993" y="2903464"/>
            <a:ext cx="5377399" cy="6689809"/>
          </a:xfrm>
          <a:custGeom>
            <a:avLst/>
            <a:gdLst/>
            <a:ahLst/>
            <a:cxnLst/>
            <a:rect r="r" b="b" t="t" l="l"/>
            <a:pathLst>
              <a:path h="6689809" w="5377399">
                <a:moveTo>
                  <a:pt x="0" y="0"/>
                </a:moveTo>
                <a:lnTo>
                  <a:pt x="5377399" y="0"/>
                </a:lnTo>
                <a:lnTo>
                  <a:pt x="5377399" y="6689809"/>
                </a:lnTo>
                <a:lnTo>
                  <a:pt x="0" y="6689809"/>
                </a:lnTo>
                <a:lnTo>
                  <a:pt x="0" y="0"/>
                </a:lnTo>
                <a:close/>
              </a:path>
            </a:pathLst>
          </a:custGeom>
          <a:blipFill>
            <a:blip r:embed="rId4"/>
            <a:stretch>
              <a:fillRect l="0" t="0" r="0" b="0"/>
            </a:stretch>
          </a:blipFill>
        </p:spPr>
      </p:sp>
      <p:sp>
        <p:nvSpPr>
          <p:cNvPr name="Freeform 4" id="4"/>
          <p:cNvSpPr/>
          <p:nvPr/>
        </p:nvSpPr>
        <p:spPr>
          <a:xfrm flipH="false" flipV="false" rot="0">
            <a:off x="9395150" y="3134547"/>
            <a:ext cx="7516246" cy="2222753"/>
          </a:xfrm>
          <a:custGeom>
            <a:avLst/>
            <a:gdLst/>
            <a:ahLst/>
            <a:cxnLst/>
            <a:rect r="r" b="b" t="t" l="l"/>
            <a:pathLst>
              <a:path h="2222753" w="7516246">
                <a:moveTo>
                  <a:pt x="0" y="0"/>
                </a:moveTo>
                <a:lnTo>
                  <a:pt x="7516246" y="0"/>
                </a:lnTo>
                <a:lnTo>
                  <a:pt x="7516246" y="2222753"/>
                </a:lnTo>
                <a:lnTo>
                  <a:pt x="0" y="2222753"/>
                </a:lnTo>
                <a:lnTo>
                  <a:pt x="0" y="0"/>
                </a:lnTo>
                <a:close/>
              </a:path>
            </a:pathLst>
          </a:custGeom>
          <a:blipFill>
            <a:blip r:embed="rId5"/>
            <a:stretch>
              <a:fillRect l="0" t="0" r="0" b="0"/>
            </a:stretch>
          </a:blipFill>
        </p:spPr>
      </p:sp>
      <p:sp>
        <p:nvSpPr>
          <p:cNvPr name="TextBox 5" id="5"/>
          <p:cNvSpPr txBox="true"/>
          <p:nvPr/>
        </p:nvSpPr>
        <p:spPr>
          <a:xfrm rot="0">
            <a:off x="220806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 the EV sales and penetration rates in Delhi compare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 Karnataka for 2024?</a:t>
            </a:r>
          </a:p>
        </p:txBody>
      </p:sp>
      <p:sp>
        <p:nvSpPr>
          <p:cNvPr name="TextBox 6" id="6"/>
          <p:cNvSpPr txBox="true"/>
          <p:nvPr/>
        </p:nvSpPr>
        <p:spPr>
          <a:xfrm rot="0">
            <a:off x="246071" y="14605"/>
            <a:ext cx="1548646" cy="1019175"/>
          </a:xfrm>
          <a:prstGeom prst="rect">
            <a:avLst/>
          </a:prstGeom>
        </p:spPr>
        <p:txBody>
          <a:bodyPr anchor="t" rtlCol="false" tIns="0" lIns="0" bIns="0" rIns="0">
            <a:spAutoFit/>
          </a:bodyPr>
          <a:lstStyle/>
          <a:p>
            <a:pPr algn="ctr">
              <a:lnSpc>
                <a:spcPts val="4199"/>
              </a:lnSpc>
            </a:pPr>
            <a:r>
              <a:rPr lang="en-US" sz="2999" b="true">
                <a:solidFill>
                  <a:srgbClr val="FFB700"/>
                </a:solidFill>
                <a:latin typeface="Canva Sans Bold"/>
                <a:ea typeface="Canva Sans Bold"/>
                <a:cs typeface="Canva Sans Bold"/>
                <a:sym typeface="Canva Sans Bold"/>
              </a:rPr>
              <a:t>Analysis</a:t>
            </a:r>
          </a:p>
          <a:p>
            <a:pPr algn="ctr">
              <a:lnSpc>
                <a:spcPts val="4199"/>
              </a:lnSpc>
            </a:pPr>
            <a:r>
              <a:rPr lang="en-US" sz="2999" b="true">
                <a:solidFill>
                  <a:srgbClr val="FFB700"/>
                </a:solidFill>
                <a:latin typeface="Canva Sans Bold"/>
                <a:ea typeface="Canva Sans Bold"/>
                <a:cs typeface="Canva Sans Bold"/>
                <a:sym typeface="Canva Sans Bold"/>
              </a:rPr>
              <a:t>4</a:t>
            </a:r>
          </a:p>
        </p:txBody>
      </p:sp>
      <p:sp>
        <p:nvSpPr>
          <p:cNvPr name="TextBox 7" id="7"/>
          <p:cNvSpPr txBox="true"/>
          <p:nvPr/>
        </p:nvSpPr>
        <p:spPr>
          <a:xfrm rot="0">
            <a:off x="2727647" y="1453521"/>
            <a:ext cx="5258745" cy="1127357"/>
          </a:xfrm>
          <a:prstGeom prst="rect">
            <a:avLst/>
          </a:prstGeom>
        </p:spPr>
        <p:txBody>
          <a:bodyPr anchor="t" rtlCol="false" tIns="0" lIns="0" bIns="0" rIns="0">
            <a:spAutoFit/>
          </a:bodyPr>
          <a:lstStyle/>
          <a:p>
            <a:pPr algn="ctr">
              <a:lnSpc>
                <a:spcPts val="4537"/>
              </a:lnSpc>
            </a:pPr>
            <a:r>
              <a:rPr lang="en-US" sz="3240" b="true">
                <a:solidFill>
                  <a:srgbClr val="FF3131"/>
                </a:solidFill>
                <a:latin typeface="Canva Sans Bold"/>
                <a:ea typeface="Canva Sans Bold"/>
                <a:cs typeface="Canva Sans Bold"/>
                <a:sym typeface="Canva Sans Bold"/>
              </a:rPr>
              <a:t>EV Sales </a:t>
            </a:r>
          </a:p>
          <a:p>
            <a:pPr algn="ctr">
              <a:lnSpc>
                <a:spcPts val="4537"/>
              </a:lnSpc>
              <a:spcBef>
                <a:spcPct val="0"/>
              </a:spcBef>
            </a:pPr>
            <a:r>
              <a:rPr lang="en-US" b="true" sz="3240">
                <a:solidFill>
                  <a:srgbClr val="FF3131"/>
                </a:solidFill>
                <a:latin typeface="Canva Sans Bold"/>
                <a:ea typeface="Canva Sans Bold"/>
                <a:cs typeface="Canva Sans Bold"/>
                <a:sym typeface="Canva Sans Bold"/>
              </a:rPr>
              <a:t>Comparison</a:t>
            </a:r>
          </a:p>
        </p:txBody>
      </p:sp>
      <p:sp>
        <p:nvSpPr>
          <p:cNvPr name="TextBox 8" id="8"/>
          <p:cNvSpPr txBox="true"/>
          <p:nvPr/>
        </p:nvSpPr>
        <p:spPr>
          <a:xfrm rot="0">
            <a:off x="10523900" y="1569062"/>
            <a:ext cx="5258745" cy="11273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Penetration-Rate Comparison</a:t>
            </a:r>
          </a:p>
        </p:txBody>
      </p:sp>
      <p:sp>
        <p:nvSpPr>
          <p:cNvPr name="TextBox 9" id="9"/>
          <p:cNvSpPr txBox="true"/>
          <p:nvPr/>
        </p:nvSpPr>
        <p:spPr>
          <a:xfrm rot="0">
            <a:off x="9395150" y="5682157"/>
            <a:ext cx="7516246" cy="3855720"/>
          </a:xfrm>
          <a:prstGeom prst="rect">
            <a:avLst/>
          </a:prstGeom>
        </p:spPr>
        <p:txBody>
          <a:bodyPr anchor="t" rtlCol="false" tIns="0" lIns="0" bIns="0" rIns="0">
            <a:spAutoFit/>
          </a:bodyPr>
          <a:lstStyle/>
          <a:p>
            <a:pPr algn="ctr">
              <a:lnSpc>
                <a:spcPts val="3379"/>
              </a:lnSpc>
            </a:pPr>
            <a:r>
              <a:rPr lang="en-US" sz="2599" b="true">
                <a:solidFill>
                  <a:srgbClr val="FFB700"/>
                </a:solidFill>
                <a:latin typeface="Libre Baskerville Bold"/>
                <a:ea typeface="Libre Baskerville Bold"/>
                <a:cs typeface="Libre Baskerville Bold"/>
                <a:sym typeface="Libre Baskerville Bold"/>
              </a:rPr>
              <a:t>INSIGHTS :</a:t>
            </a:r>
          </a:p>
          <a:p>
            <a:pPr algn="ctr">
              <a:lnSpc>
                <a:spcPts val="3379"/>
              </a:lnSpc>
            </a:pPr>
          </a:p>
          <a:p>
            <a:pPr algn="l" marL="518160" indent="-259080" lvl="1">
              <a:lnSpc>
                <a:spcPts val="3120"/>
              </a:lnSpc>
              <a:buFont typeface="Arial"/>
              <a:buChar char="•"/>
            </a:pPr>
            <a:r>
              <a:rPr lang="en-US" b="true" sz="2400">
                <a:solidFill>
                  <a:srgbClr val="EB9838"/>
                </a:solidFill>
                <a:latin typeface="Libre Baskerville Bold"/>
                <a:ea typeface="Libre Baskerville Bold"/>
                <a:cs typeface="Libre Baskerville Bold"/>
                <a:sym typeface="Libre Baskerville Bold"/>
              </a:rPr>
              <a:t>The significant difference in EV sales between Karnataka (161K) and Delhi (47K) in 2024 indicates a strong preference and adoption of electric vehicles in Karnataka.</a:t>
            </a:r>
          </a:p>
          <a:p>
            <a:pPr algn="l">
              <a:lnSpc>
                <a:spcPts val="2860"/>
              </a:lnSpc>
            </a:pPr>
          </a:p>
          <a:p>
            <a:pPr algn="l" marL="474981" indent="-237491" lvl="1">
              <a:lnSpc>
                <a:spcPts val="2860"/>
              </a:lnSpc>
              <a:buFont typeface="Arial"/>
              <a:buChar char="•"/>
            </a:pPr>
            <a:r>
              <a:rPr lang="en-US" b="true" sz="2200">
                <a:solidFill>
                  <a:srgbClr val="EB9838"/>
                </a:solidFill>
                <a:latin typeface="Libre Baskerville Bold"/>
                <a:ea typeface="Libre Baskerville Bold"/>
                <a:cs typeface="Libre Baskerville Bold"/>
                <a:sym typeface="Libre Baskerville Bold"/>
              </a:rPr>
              <a:t>The data highlight Karnataka as a pivotal market for EV growth and suggest opportunities for similar strategies in Delhi.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pic>
        <p:nvPicPr>
          <p:cNvPr name="Picture 31" id="31"/>
          <p:cNvPicPr>
            <a:picLocks noChangeAspect="true"/>
          </p:cNvPicPr>
          <p:nvPr/>
        </p:nvPicPr>
        <p:blipFill>
          <a:blip r:embed="rId4"/>
          <a:srcRect l="0" t="0" r="0" b="0"/>
          <a:stretch>
            <a:fillRect/>
          </a:stretch>
        </p:blipFill>
        <p:spPr>
          <a:xfrm flipH="false" flipV="false" rot="0">
            <a:off x="7417023" y="6574609"/>
            <a:ext cx="1555527" cy="1493306"/>
          </a:xfrm>
          <a:prstGeom prst="rect">
            <a:avLst/>
          </a:prstGeom>
        </p:spPr>
      </p:pic>
      <p:sp>
        <p:nvSpPr>
          <p:cNvPr name="TextBox 32" id="32"/>
          <p:cNvSpPr txBox="true"/>
          <p:nvPr/>
        </p:nvSpPr>
        <p:spPr>
          <a:xfrm rot="0">
            <a:off x="6196301" y="523261"/>
            <a:ext cx="5552498"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6" id="36"/>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2008968"/>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4" id="4"/>
          <p:cNvSpPr txBox="true"/>
          <p:nvPr/>
        </p:nvSpPr>
        <p:spPr>
          <a:xfrm rot="0">
            <a:off x="202644" y="198039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5</a:t>
            </a:r>
          </a:p>
        </p:txBody>
      </p:sp>
    </p:spTree>
  </p:cSld>
  <p:clrMapOvr>
    <a:masterClrMapping/>
  </p:clrMapOvr>
  <p:transition spd="slow">
    <p:cover dir="l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147530" y="2140743"/>
            <a:ext cx="11992940" cy="3308316"/>
          </a:xfrm>
          <a:custGeom>
            <a:avLst/>
            <a:gdLst/>
            <a:ahLst/>
            <a:cxnLst/>
            <a:rect r="r" b="b" t="t" l="l"/>
            <a:pathLst>
              <a:path h="3308316" w="11992940">
                <a:moveTo>
                  <a:pt x="0" y="0"/>
                </a:moveTo>
                <a:lnTo>
                  <a:pt x="11992940" y="0"/>
                </a:lnTo>
                <a:lnTo>
                  <a:pt x="11992940" y="3308316"/>
                </a:lnTo>
                <a:lnTo>
                  <a:pt x="0" y="3308316"/>
                </a:lnTo>
                <a:lnTo>
                  <a:pt x="0" y="0"/>
                </a:lnTo>
                <a:close/>
              </a:path>
            </a:pathLst>
          </a:custGeom>
          <a:blipFill>
            <a:blip r:embed="rId4"/>
            <a:stretch>
              <a:fillRect l="0" t="0" r="0" b="-81527"/>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5" id="5"/>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20067" y="2161210"/>
            <a:ext cx="8543925" cy="4129088"/>
          </a:xfrm>
          <a:custGeom>
            <a:avLst/>
            <a:gdLst/>
            <a:ahLst/>
            <a:cxnLst/>
            <a:rect r="r" b="b" t="t" l="l"/>
            <a:pathLst>
              <a:path h="4129088" w="8543925">
                <a:moveTo>
                  <a:pt x="0" y="0"/>
                </a:moveTo>
                <a:lnTo>
                  <a:pt x="8543925" y="0"/>
                </a:lnTo>
                <a:lnTo>
                  <a:pt x="8543925" y="4129088"/>
                </a:lnTo>
                <a:lnTo>
                  <a:pt x="0" y="4129088"/>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5" id="5"/>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
        <p:nvSpPr>
          <p:cNvPr name="TextBox 6" id="6"/>
          <p:cNvSpPr txBox="true"/>
          <p:nvPr/>
        </p:nvSpPr>
        <p:spPr>
          <a:xfrm rot="0">
            <a:off x="3379437" y="1291028"/>
            <a:ext cx="2425184"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Tata Motors</a:t>
            </a:r>
          </a:p>
        </p:txBody>
      </p:sp>
      <p:sp>
        <p:nvSpPr>
          <p:cNvPr name="Freeform 7" id="7"/>
          <p:cNvSpPr/>
          <p:nvPr/>
        </p:nvSpPr>
        <p:spPr>
          <a:xfrm flipH="false" flipV="false" rot="0">
            <a:off x="9465595" y="2132635"/>
            <a:ext cx="8471381" cy="4129088"/>
          </a:xfrm>
          <a:custGeom>
            <a:avLst/>
            <a:gdLst/>
            <a:ahLst/>
            <a:cxnLst/>
            <a:rect r="r" b="b" t="t" l="l"/>
            <a:pathLst>
              <a:path h="4129088" w="8471381">
                <a:moveTo>
                  <a:pt x="0" y="0"/>
                </a:moveTo>
                <a:lnTo>
                  <a:pt x="8471381" y="0"/>
                </a:lnTo>
                <a:lnTo>
                  <a:pt x="8471381" y="4129088"/>
                </a:lnTo>
                <a:lnTo>
                  <a:pt x="0" y="4129088"/>
                </a:lnTo>
                <a:lnTo>
                  <a:pt x="0" y="0"/>
                </a:lnTo>
                <a:close/>
              </a:path>
            </a:pathLst>
          </a:custGeom>
          <a:blipFill>
            <a:blip r:embed="rId5"/>
            <a:stretch>
              <a:fillRect l="0" t="0" r="0" b="0"/>
            </a:stretch>
          </a:blipFill>
        </p:spPr>
      </p:sp>
      <p:sp>
        <p:nvSpPr>
          <p:cNvPr name="TextBox 8" id="8"/>
          <p:cNvSpPr txBox="true"/>
          <p:nvPr/>
        </p:nvSpPr>
        <p:spPr>
          <a:xfrm rot="0">
            <a:off x="11299914" y="1291028"/>
            <a:ext cx="4802743"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Mahindra and Mahindra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4" id="4"/>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
        <p:nvSpPr>
          <p:cNvPr name="TextBox 5" id="5"/>
          <p:cNvSpPr txBox="true"/>
          <p:nvPr/>
        </p:nvSpPr>
        <p:spPr>
          <a:xfrm rot="0">
            <a:off x="3452766" y="1418833"/>
            <a:ext cx="2425184"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Tata Motors</a:t>
            </a:r>
          </a:p>
        </p:txBody>
      </p:sp>
      <p:sp>
        <p:nvSpPr>
          <p:cNvPr name="TextBox 6" id="6"/>
          <p:cNvSpPr txBox="true"/>
          <p:nvPr/>
        </p:nvSpPr>
        <p:spPr>
          <a:xfrm rot="0">
            <a:off x="11345585" y="1418833"/>
            <a:ext cx="4802743"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Mahindra and Mahindra</a:t>
            </a:r>
          </a:p>
        </p:txBody>
      </p:sp>
      <p:sp>
        <p:nvSpPr>
          <p:cNvPr name="Freeform 7" id="7"/>
          <p:cNvSpPr/>
          <p:nvPr/>
        </p:nvSpPr>
        <p:spPr>
          <a:xfrm flipH="false" flipV="false" rot="0">
            <a:off x="253392" y="2390859"/>
            <a:ext cx="8823933" cy="1448621"/>
          </a:xfrm>
          <a:custGeom>
            <a:avLst/>
            <a:gdLst/>
            <a:ahLst/>
            <a:cxnLst/>
            <a:rect r="r" b="b" t="t" l="l"/>
            <a:pathLst>
              <a:path h="1448621" w="8823933">
                <a:moveTo>
                  <a:pt x="0" y="0"/>
                </a:moveTo>
                <a:lnTo>
                  <a:pt x="8823933" y="0"/>
                </a:lnTo>
                <a:lnTo>
                  <a:pt x="8823933" y="1448621"/>
                </a:lnTo>
                <a:lnTo>
                  <a:pt x="0" y="1448621"/>
                </a:lnTo>
                <a:lnTo>
                  <a:pt x="0" y="0"/>
                </a:lnTo>
                <a:close/>
              </a:path>
            </a:pathLst>
          </a:custGeom>
          <a:blipFill>
            <a:blip r:embed="rId4"/>
            <a:stretch>
              <a:fillRect l="0" t="0" r="-654" b="0"/>
            </a:stretch>
          </a:blipFill>
        </p:spPr>
      </p:sp>
      <p:sp>
        <p:nvSpPr>
          <p:cNvPr name="Freeform 8" id="8"/>
          <p:cNvSpPr/>
          <p:nvPr/>
        </p:nvSpPr>
        <p:spPr>
          <a:xfrm flipH="false" flipV="false" rot="0">
            <a:off x="9334073" y="2399984"/>
            <a:ext cx="8825766" cy="1439497"/>
          </a:xfrm>
          <a:custGeom>
            <a:avLst/>
            <a:gdLst/>
            <a:ahLst/>
            <a:cxnLst/>
            <a:rect r="r" b="b" t="t" l="l"/>
            <a:pathLst>
              <a:path h="1439497" w="8825766">
                <a:moveTo>
                  <a:pt x="0" y="0"/>
                </a:moveTo>
                <a:lnTo>
                  <a:pt x="8825767" y="0"/>
                </a:lnTo>
                <a:lnTo>
                  <a:pt x="8825767" y="1439496"/>
                </a:lnTo>
                <a:lnTo>
                  <a:pt x="0" y="1439496"/>
                </a:lnTo>
                <a:lnTo>
                  <a:pt x="0" y="0"/>
                </a:lnTo>
                <a:close/>
              </a:path>
            </a:pathLst>
          </a:custGeom>
          <a:blipFill>
            <a:blip r:embed="rId5"/>
            <a:stretch>
              <a:fillRect l="0" t="0" r="0" b="0"/>
            </a:stretch>
          </a:blipFill>
        </p:spPr>
      </p:sp>
      <p:sp>
        <p:nvSpPr>
          <p:cNvPr name="TextBox 9" id="9"/>
          <p:cNvSpPr txBox="true"/>
          <p:nvPr/>
        </p:nvSpPr>
        <p:spPr>
          <a:xfrm rot="0">
            <a:off x="663847" y="3994718"/>
            <a:ext cx="8131291" cy="54775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Tata Motors' vehicle sales jumped from 13K in 2022 to 28K in 2023, marking a 120.63% increase.</a:t>
            </a:r>
          </a:p>
          <a:p>
            <a:pPr algn="l">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Sales kept rising in 2024, reaching 48K vehicles, up 71.87% from 2023. </a:t>
            </a:r>
          </a:p>
          <a:p>
            <a:pPr algn="l">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This steady growth shows Tata Motors is increasing both their sales and their share of the EV market each year.</a:t>
            </a:r>
          </a:p>
          <a:p>
            <a:pPr algn="l">
              <a:lnSpc>
                <a:spcPts val="3639"/>
              </a:lnSpc>
              <a:spcBef>
                <a:spcPct val="0"/>
              </a:spcBef>
            </a:pPr>
          </a:p>
        </p:txBody>
      </p:sp>
      <p:sp>
        <p:nvSpPr>
          <p:cNvPr name="TextBox 10" id="10"/>
          <p:cNvSpPr txBox="true"/>
          <p:nvPr/>
        </p:nvSpPr>
        <p:spPr>
          <a:xfrm rot="0">
            <a:off x="9701172" y="3994718"/>
            <a:ext cx="8091568" cy="54775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The company saw a huge increase in sales in 2023, up by over 240% from 2022. </a:t>
            </a:r>
          </a:p>
          <a:p>
            <a:pPr algn="l">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This suggests that their market strategy worked well, likely due to better brand recognition, improved vehicles, or good market conditions. </a:t>
            </a:r>
          </a:p>
          <a:p>
            <a:pPr algn="l">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Understanding what drove this growth can help achieve similar success in the future.</a:t>
            </a:r>
          </a:p>
          <a:p>
            <a:pPr algn="l">
              <a:lnSpc>
                <a:spcPts val="363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26005" y="2148535"/>
            <a:ext cx="8468407" cy="4106752"/>
          </a:xfrm>
          <a:custGeom>
            <a:avLst/>
            <a:gdLst/>
            <a:ahLst/>
            <a:cxnLst/>
            <a:rect r="r" b="b" t="t" l="l"/>
            <a:pathLst>
              <a:path h="4106752" w="8468407">
                <a:moveTo>
                  <a:pt x="0" y="0"/>
                </a:moveTo>
                <a:lnTo>
                  <a:pt x="8468407" y="0"/>
                </a:lnTo>
                <a:lnTo>
                  <a:pt x="8468407" y="4106753"/>
                </a:lnTo>
                <a:lnTo>
                  <a:pt x="0" y="4106753"/>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5" id="5"/>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
        <p:nvSpPr>
          <p:cNvPr name="TextBox 6" id="6"/>
          <p:cNvSpPr txBox="true"/>
          <p:nvPr/>
        </p:nvSpPr>
        <p:spPr>
          <a:xfrm rot="0">
            <a:off x="3648594" y="1297671"/>
            <a:ext cx="2023229"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MG Motor</a:t>
            </a:r>
          </a:p>
        </p:txBody>
      </p:sp>
      <p:sp>
        <p:nvSpPr>
          <p:cNvPr name="Freeform 7" id="7"/>
          <p:cNvSpPr/>
          <p:nvPr/>
        </p:nvSpPr>
        <p:spPr>
          <a:xfrm flipH="false" flipV="false" rot="0">
            <a:off x="9543290" y="2148535"/>
            <a:ext cx="8461326" cy="4106752"/>
          </a:xfrm>
          <a:custGeom>
            <a:avLst/>
            <a:gdLst/>
            <a:ahLst/>
            <a:cxnLst/>
            <a:rect r="r" b="b" t="t" l="l"/>
            <a:pathLst>
              <a:path h="4106752" w="8461326">
                <a:moveTo>
                  <a:pt x="0" y="0"/>
                </a:moveTo>
                <a:lnTo>
                  <a:pt x="8461326" y="0"/>
                </a:lnTo>
                <a:lnTo>
                  <a:pt x="8461326" y="4106753"/>
                </a:lnTo>
                <a:lnTo>
                  <a:pt x="0" y="4106753"/>
                </a:lnTo>
                <a:lnTo>
                  <a:pt x="0" y="0"/>
                </a:lnTo>
                <a:close/>
              </a:path>
            </a:pathLst>
          </a:custGeom>
          <a:blipFill>
            <a:blip r:embed="rId5"/>
            <a:stretch>
              <a:fillRect l="0" t="0" r="0" b="0"/>
            </a:stretch>
          </a:blipFill>
        </p:spPr>
      </p:sp>
      <p:sp>
        <p:nvSpPr>
          <p:cNvPr name="TextBox 8" id="8"/>
          <p:cNvSpPr txBox="true"/>
          <p:nvPr/>
        </p:nvSpPr>
        <p:spPr>
          <a:xfrm rot="0">
            <a:off x="13004753" y="1297671"/>
            <a:ext cx="1975485"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BYD India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4" id="4"/>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
        <p:nvSpPr>
          <p:cNvPr name="TextBox 5" id="5"/>
          <p:cNvSpPr txBox="true"/>
          <p:nvPr/>
        </p:nvSpPr>
        <p:spPr>
          <a:xfrm rot="0">
            <a:off x="3581919" y="1297671"/>
            <a:ext cx="2023229"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MG Motor</a:t>
            </a:r>
          </a:p>
        </p:txBody>
      </p:sp>
      <p:sp>
        <p:nvSpPr>
          <p:cNvPr name="TextBox 6" id="6"/>
          <p:cNvSpPr txBox="true"/>
          <p:nvPr/>
        </p:nvSpPr>
        <p:spPr>
          <a:xfrm rot="0">
            <a:off x="12724260" y="1297671"/>
            <a:ext cx="1975485"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BYD India</a:t>
            </a:r>
          </a:p>
        </p:txBody>
      </p:sp>
      <p:sp>
        <p:nvSpPr>
          <p:cNvPr name="Freeform 7" id="7"/>
          <p:cNvSpPr/>
          <p:nvPr/>
        </p:nvSpPr>
        <p:spPr>
          <a:xfrm flipH="false" flipV="false" rot="0">
            <a:off x="234536" y="2186904"/>
            <a:ext cx="8717995" cy="1423822"/>
          </a:xfrm>
          <a:custGeom>
            <a:avLst/>
            <a:gdLst/>
            <a:ahLst/>
            <a:cxnLst/>
            <a:rect r="r" b="b" t="t" l="l"/>
            <a:pathLst>
              <a:path h="1423822" w="8717995">
                <a:moveTo>
                  <a:pt x="0" y="0"/>
                </a:moveTo>
                <a:lnTo>
                  <a:pt x="8717995" y="0"/>
                </a:lnTo>
                <a:lnTo>
                  <a:pt x="8717995" y="1423822"/>
                </a:lnTo>
                <a:lnTo>
                  <a:pt x="0" y="1423822"/>
                </a:lnTo>
                <a:lnTo>
                  <a:pt x="0" y="0"/>
                </a:lnTo>
                <a:close/>
              </a:path>
            </a:pathLst>
          </a:custGeom>
          <a:blipFill>
            <a:blip r:embed="rId4"/>
            <a:stretch>
              <a:fillRect l="0" t="0" r="0" b="0"/>
            </a:stretch>
          </a:blipFill>
        </p:spPr>
      </p:sp>
      <p:sp>
        <p:nvSpPr>
          <p:cNvPr name="Freeform 8" id="8"/>
          <p:cNvSpPr/>
          <p:nvPr/>
        </p:nvSpPr>
        <p:spPr>
          <a:xfrm flipH="false" flipV="false" rot="0">
            <a:off x="9316981" y="2186904"/>
            <a:ext cx="8790044" cy="1423822"/>
          </a:xfrm>
          <a:custGeom>
            <a:avLst/>
            <a:gdLst/>
            <a:ahLst/>
            <a:cxnLst/>
            <a:rect r="r" b="b" t="t" l="l"/>
            <a:pathLst>
              <a:path h="1423822" w="8790044">
                <a:moveTo>
                  <a:pt x="0" y="0"/>
                </a:moveTo>
                <a:lnTo>
                  <a:pt x="8790044" y="0"/>
                </a:lnTo>
                <a:lnTo>
                  <a:pt x="8790044" y="1423822"/>
                </a:lnTo>
                <a:lnTo>
                  <a:pt x="0" y="1423822"/>
                </a:lnTo>
                <a:lnTo>
                  <a:pt x="0" y="0"/>
                </a:lnTo>
                <a:close/>
              </a:path>
            </a:pathLst>
          </a:custGeom>
          <a:blipFill>
            <a:blip r:embed="rId5"/>
            <a:stretch>
              <a:fillRect l="0" t="0" r="0" b="0"/>
            </a:stretch>
          </a:blipFill>
        </p:spPr>
      </p:sp>
      <p:sp>
        <p:nvSpPr>
          <p:cNvPr name="TextBox 9" id="9"/>
          <p:cNvSpPr txBox="true"/>
          <p:nvPr/>
        </p:nvSpPr>
        <p:spPr>
          <a:xfrm rot="0">
            <a:off x="923925" y="3886951"/>
            <a:ext cx="7039778" cy="41059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The company’s sales grew by 98.9% from 2022 to 2023 and then surged by 169.5% from 2023 to 2024. </a:t>
            </a:r>
          </a:p>
          <a:p>
            <a:pPr algn="l">
              <a:lnSpc>
                <a:spcPts val="3639"/>
              </a:lnSpc>
            </a:pPr>
          </a:p>
          <a:p>
            <a:pPr algn="l" marL="561339" indent="-280669" lvl="1">
              <a:lnSpc>
                <a:spcPts val="3639"/>
              </a:lnSpc>
              <a:spcBef>
                <a:spcPct val="0"/>
              </a:spcBef>
              <a:buFont typeface="Arial"/>
              <a:buChar char="•"/>
            </a:pPr>
            <a:r>
              <a:rPr lang="en-US" b="true" sz="2599">
                <a:solidFill>
                  <a:srgbClr val="EB9838"/>
                </a:solidFill>
                <a:latin typeface="Canva Sans Bold"/>
                <a:ea typeface="Canva Sans Bold"/>
                <a:cs typeface="Canva Sans Bold"/>
                <a:sym typeface="Canva Sans Bold"/>
              </a:rPr>
              <a:t>This huge increase shows that the company’s products are popular, likely because of new features, good prices, or strong marketing</a:t>
            </a:r>
          </a:p>
        </p:txBody>
      </p:sp>
      <p:sp>
        <p:nvSpPr>
          <p:cNvPr name="TextBox 10" id="10"/>
          <p:cNvSpPr txBox="true"/>
          <p:nvPr/>
        </p:nvSpPr>
        <p:spPr>
          <a:xfrm rot="0">
            <a:off x="9979137" y="3886951"/>
            <a:ext cx="7450232" cy="45631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The jump from 33 to 920 vehicles is remarkable, likely due to increased production, better market presence, or a successful new model. </a:t>
            </a:r>
          </a:p>
          <a:p>
            <a:pPr algn="l">
              <a:lnSpc>
                <a:spcPts val="3639"/>
              </a:lnSpc>
            </a:pPr>
          </a:p>
          <a:p>
            <a:pPr algn="l" marL="561339" indent="-280669" lvl="1">
              <a:lnSpc>
                <a:spcPts val="3639"/>
              </a:lnSpc>
              <a:spcBef>
                <a:spcPct val="0"/>
              </a:spcBef>
              <a:buFont typeface="Arial"/>
              <a:buChar char="•"/>
            </a:pPr>
            <a:r>
              <a:rPr lang="en-US" b="true" sz="2599">
                <a:solidFill>
                  <a:srgbClr val="EB9838"/>
                </a:solidFill>
                <a:latin typeface="Canva Sans Bold"/>
                <a:ea typeface="Canva Sans Bold"/>
                <a:cs typeface="Canva Sans Bold"/>
                <a:sym typeface="Canva Sans Bold"/>
              </a:rPr>
              <a:t>Though growth has slowed slightly, it remains strong at nearly 60%, showing ongoing demand and effective market entry.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353553"/>
            <a:ext cx="9047884" cy="4391663"/>
          </a:xfrm>
          <a:custGeom>
            <a:avLst/>
            <a:gdLst/>
            <a:ahLst/>
            <a:cxnLst/>
            <a:rect r="r" b="b" t="t" l="l"/>
            <a:pathLst>
              <a:path h="4391663" w="9047884">
                <a:moveTo>
                  <a:pt x="0" y="0"/>
                </a:moveTo>
                <a:lnTo>
                  <a:pt x="9047884" y="0"/>
                </a:lnTo>
                <a:lnTo>
                  <a:pt x="9047884" y="4391663"/>
                </a:lnTo>
                <a:lnTo>
                  <a:pt x="0" y="4391663"/>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quarterly trends based on sales volume for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top 5 EV makers (4-wheelers) from 2022 to 2024 ?</a:t>
            </a:r>
          </a:p>
        </p:txBody>
      </p:sp>
      <p:sp>
        <p:nvSpPr>
          <p:cNvPr name="TextBox 5" id="5"/>
          <p:cNvSpPr txBox="true"/>
          <p:nvPr/>
        </p:nvSpPr>
        <p:spPr>
          <a:xfrm rot="0">
            <a:off x="167820" y="5080"/>
            <a:ext cx="1512211" cy="1023620"/>
          </a:xfrm>
          <a:prstGeom prst="rect">
            <a:avLst/>
          </a:prstGeom>
        </p:spPr>
        <p:txBody>
          <a:bodyPr anchor="t" rtlCol="false" tIns="0" lIns="0" bIns="0" rIns="0">
            <a:spAutoFit/>
          </a:bodyPr>
          <a:lstStyle/>
          <a:p>
            <a:pPr algn="ctr">
              <a:lnSpc>
                <a:spcPts val="4100"/>
              </a:lnSpc>
            </a:pPr>
            <a:r>
              <a:rPr lang="en-US" sz="2929" b="true">
                <a:solidFill>
                  <a:srgbClr val="FFB700"/>
                </a:solidFill>
                <a:latin typeface="Canva Sans Bold"/>
                <a:ea typeface="Canva Sans Bold"/>
                <a:cs typeface="Canva Sans Bold"/>
                <a:sym typeface="Canva Sans Bold"/>
              </a:rPr>
              <a:t>Analysis</a:t>
            </a:r>
          </a:p>
          <a:p>
            <a:pPr algn="ctr">
              <a:lnSpc>
                <a:spcPts val="4100"/>
              </a:lnSpc>
            </a:pPr>
            <a:r>
              <a:rPr lang="en-US" sz="2929" b="true">
                <a:solidFill>
                  <a:srgbClr val="FFB700"/>
                </a:solidFill>
                <a:latin typeface="Canva Sans Bold"/>
                <a:ea typeface="Canva Sans Bold"/>
                <a:cs typeface="Canva Sans Bold"/>
                <a:sym typeface="Canva Sans Bold"/>
              </a:rPr>
              <a:t>5</a:t>
            </a:r>
          </a:p>
        </p:txBody>
      </p:sp>
      <p:sp>
        <p:nvSpPr>
          <p:cNvPr name="TextBox 6" id="6"/>
          <p:cNvSpPr txBox="true"/>
          <p:nvPr/>
        </p:nvSpPr>
        <p:spPr>
          <a:xfrm rot="0">
            <a:off x="4035429" y="1400180"/>
            <a:ext cx="3034427" cy="555857"/>
          </a:xfrm>
          <a:prstGeom prst="rect">
            <a:avLst/>
          </a:prstGeom>
        </p:spPr>
        <p:txBody>
          <a:bodyPr anchor="t" rtlCol="false" tIns="0" lIns="0" bIns="0" rIns="0">
            <a:spAutoFit/>
          </a:bodyPr>
          <a:lstStyle/>
          <a:p>
            <a:pPr algn="ctr">
              <a:lnSpc>
                <a:spcPts val="4537"/>
              </a:lnSpc>
              <a:spcBef>
                <a:spcPct val="0"/>
              </a:spcBef>
            </a:pPr>
            <a:r>
              <a:rPr lang="en-US" b="true" sz="3240">
                <a:solidFill>
                  <a:srgbClr val="FF3131"/>
                </a:solidFill>
                <a:latin typeface="Canva Sans Bold"/>
                <a:ea typeface="Canva Sans Bold"/>
                <a:cs typeface="Canva Sans Bold"/>
                <a:sym typeface="Canva Sans Bold"/>
              </a:rPr>
              <a:t>Hyundai Motor</a:t>
            </a:r>
          </a:p>
        </p:txBody>
      </p:sp>
      <p:sp>
        <p:nvSpPr>
          <p:cNvPr name="Freeform 7" id="7"/>
          <p:cNvSpPr/>
          <p:nvPr/>
        </p:nvSpPr>
        <p:spPr>
          <a:xfrm flipH="false" flipV="false" rot="0">
            <a:off x="1028700" y="7183366"/>
            <a:ext cx="9047884" cy="1467875"/>
          </a:xfrm>
          <a:custGeom>
            <a:avLst/>
            <a:gdLst/>
            <a:ahLst/>
            <a:cxnLst/>
            <a:rect r="r" b="b" t="t" l="l"/>
            <a:pathLst>
              <a:path h="1467875" w="9047884">
                <a:moveTo>
                  <a:pt x="0" y="0"/>
                </a:moveTo>
                <a:lnTo>
                  <a:pt x="9047884" y="0"/>
                </a:lnTo>
                <a:lnTo>
                  <a:pt x="9047884" y="1467875"/>
                </a:lnTo>
                <a:lnTo>
                  <a:pt x="0" y="1467875"/>
                </a:lnTo>
                <a:lnTo>
                  <a:pt x="0" y="0"/>
                </a:lnTo>
                <a:close/>
              </a:path>
            </a:pathLst>
          </a:custGeom>
          <a:blipFill>
            <a:blip r:embed="rId5"/>
            <a:stretch>
              <a:fillRect l="0" t="0" r="0" b="0"/>
            </a:stretch>
          </a:blipFill>
        </p:spPr>
      </p:sp>
      <p:sp>
        <p:nvSpPr>
          <p:cNvPr name="TextBox 8" id="8"/>
          <p:cNvSpPr txBox="true"/>
          <p:nvPr/>
        </p:nvSpPr>
        <p:spPr>
          <a:xfrm rot="0">
            <a:off x="10758244" y="1802131"/>
            <a:ext cx="6501056" cy="68491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Sales surged by an impressive 423.64%, reflecting strong brand recognition and market acceptance.</a:t>
            </a:r>
          </a:p>
          <a:p>
            <a:pPr algn="l">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Although the growth rate slowed to 141.32%, the significant increase in vehicles sold shows the company is still growing steadily.</a:t>
            </a:r>
          </a:p>
          <a:p>
            <a:pPr algn="l">
              <a:lnSpc>
                <a:spcPts val="3639"/>
              </a:lnSpc>
            </a:pPr>
          </a:p>
          <a:p>
            <a:pPr algn="l" marL="561339" indent="-280669" lvl="1">
              <a:lnSpc>
                <a:spcPts val="3639"/>
              </a:lnSpc>
              <a:spcBef>
                <a:spcPct val="0"/>
              </a:spcBef>
              <a:buFont typeface="Arial"/>
              <a:buChar char="•"/>
            </a:pPr>
            <a:r>
              <a:rPr lang="en-US" b="true" sz="2599">
                <a:solidFill>
                  <a:srgbClr val="EB9838"/>
                </a:solidFill>
                <a:latin typeface="Canva Sans Bold"/>
                <a:ea typeface="Canva Sans Bold"/>
                <a:cs typeface="Canva Sans Bold"/>
                <a:sym typeface="Canva Sans Bold"/>
              </a:rPr>
              <a:t>Hyundai Motor's consistent yearly growth in sales underscores its leadership in the electric vehicle market, demonstrating its ability to scale quickly and gain market share.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32008"/>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compounded annual growth rate (CAGR) in 4-wheeler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units for the top 5 makers from 2022 to 2024.</a:t>
            </a:r>
          </a:p>
        </p:txBody>
      </p:sp>
      <p:sp>
        <p:nvSpPr>
          <p:cNvPr name="TextBox 4" id="4"/>
          <p:cNvSpPr txBox="true"/>
          <p:nvPr/>
        </p:nvSpPr>
        <p:spPr>
          <a:xfrm rot="0">
            <a:off x="254377" y="1965767"/>
            <a:ext cx="1548646" cy="1019175"/>
          </a:xfrm>
          <a:prstGeom prst="rect">
            <a:avLst/>
          </a:prstGeom>
        </p:spPr>
        <p:txBody>
          <a:bodyPr anchor="t" rtlCol="false" tIns="0" lIns="0" bIns="0" rIns="0">
            <a:spAutoFit/>
          </a:bodyPr>
          <a:lstStyle/>
          <a:p>
            <a:pPr algn="ctr">
              <a:lnSpc>
                <a:spcPts val="4199"/>
              </a:lnSpc>
            </a:pPr>
            <a:r>
              <a:rPr lang="en-US" sz="2999" b="true">
                <a:solidFill>
                  <a:srgbClr val="FFB700"/>
                </a:solidFill>
                <a:latin typeface="Canva Sans Bold"/>
                <a:ea typeface="Canva Sans Bold"/>
                <a:cs typeface="Canva Sans Bold"/>
                <a:sym typeface="Canva Sans Bold"/>
              </a:rPr>
              <a:t>Analysis</a:t>
            </a:r>
          </a:p>
          <a:p>
            <a:pPr algn="ctr">
              <a:lnSpc>
                <a:spcPts val="4199"/>
              </a:lnSpc>
            </a:pPr>
            <a:r>
              <a:rPr lang="en-US" sz="2999" b="true">
                <a:solidFill>
                  <a:srgbClr val="FFB700"/>
                </a:solidFill>
                <a:latin typeface="Canva Sans Bold"/>
                <a:ea typeface="Canva Sans Bold"/>
                <a:cs typeface="Canva Sans Bold"/>
                <a:sym typeface="Canva Sans Bold"/>
              </a:rPr>
              <a:t>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594455" y="2409563"/>
            <a:ext cx="736150" cy="636369"/>
            <a:chOff x="0" y="0"/>
            <a:chExt cx="193883" cy="167603"/>
          </a:xfrm>
        </p:grpSpPr>
        <p:sp>
          <p:nvSpPr>
            <p:cNvPr name="Freeform 4" id="4"/>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5" id="5"/>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grpSp>
        <p:nvGrpSpPr>
          <p:cNvPr name="Group 6" id="6"/>
          <p:cNvGrpSpPr/>
          <p:nvPr/>
        </p:nvGrpSpPr>
        <p:grpSpPr>
          <a:xfrm rot="0">
            <a:off x="6191349" y="1028700"/>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594455" y="3469271"/>
            <a:ext cx="736150" cy="662821"/>
            <a:chOff x="0" y="0"/>
            <a:chExt cx="193883" cy="174570"/>
          </a:xfrm>
        </p:grpSpPr>
        <p:sp>
          <p:nvSpPr>
            <p:cNvPr name="Freeform 10" id="10"/>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11" id="11"/>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grpSp>
        <p:nvGrpSpPr>
          <p:cNvPr name="Group 12" id="12"/>
          <p:cNvGrpSpPr/>
          <p:nvPr/>
        </p:nvGrpSpPr>
        <p:grpSpPr>
          <a:xfrm rot="0">
            <a:off x="1594455" y="4551192"/>
            <a:ext cx="736150" cy="662821"/>
            <a:chOff x="0" y="0"/>
            <a:chExt cx="193883" cy="174570"/>
          </a:xfrm>
        </p:grpSpPr>
        <p:sp>
          <p:nvSpPr>
            <p:cNvPr name="Freeform 13" id="13"/>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14" id="14"/>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03</a:t>
              </a:r>
            </a:p>
          </p:txBody>
        </p:sp>
      </p:grpSp>
      <p:grpSp>
        <p:nvGrpSpPr>
          <p:cNvPr name="Group 15" id="15"/>
          <p:cNvGrpSpPr/>
          <p:nvPr/>
        </p:nvGrpSpPr>
        <p:grpSpPr>
          <a:xfrm rot="0">
            <a:off x="1562296" y="5633113"/>
            <a:ext cx="736150" cy="662821"/>
            <a:chOff x="0" y="0"/>
            <a:chExt cx="193883" cy="174570"/>
          </a:xfrm>
        </p:grpSpPr>
        <p:sp>
          <p:nvSpPr>
            <p:cNvPr name="Freeform 16" id="1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17" id="17"/>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04</a:t>
              </a:r>
            </a:p>
          </p:txBody>
        </p:sp>
      </p:grpSp>
      <p:grpSp>
        <p:nvGrpSpPr>
          <p:cNvPr name="Group 18" id="18"/>
          <p:cNvGrpSpPr/>
          <p:nvPr/>
        </p:nvGrpSpPr>
        <p:grpSpPr>
          <a:xfrm rot="0">
            <a:off x="1562296" y="6715034"/>
            <a:ext cx="736150" cy="662821"/>
            <a:chOff x="0" y="0"/>
            <a:chExt cx="193883" cy="174570"/>
          </a:xfrm>
        </p:grpSpPr>
        <p:sp>
          <p:nvSpPr>
            <p:cNvPr name="Freeform 19" id="19"/>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0" id="20"/>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05</a:t>
              </a:r>
            </a:p>
          </p:txBody>
        </p:sp>
      </p:grpSp>
      <p:sp>
        <p:nvSpPr>
          <p:cNvPr name="TextBox 21" id="21"/>
          <p:cNvSpPr txBox="true"/>
          <p:nvPr/>
        </p:nvSpPr>
        <p:spPr>
          <a:xfrm rot="0">
            <a:off x="2597120" y="2494385"/>
            <a:ext cx="9604839" cy="477013"/>
          </a:xfrm>
          <a:prstGeom prst="rect">
            <a:avLst/>
          </a:prstGeom>
        </p:spPr>
        <p:txBody>
          <a:bodyPr anchor="t" rtlCol="false" tIns="0" lIns="0" bIns="0" rIns="0">
            <a:spAutoFit/>
          </a:bodyPr>
          <a:lstStyle/>
          <a:p>
            <a:pPr algn="l" marL="0" indent="0" lvl="0">
              <a:lnSpc>
                <a:spcPts val="3863"/>
              </a:lnSpc>
              <a:spcBef>
                <a:spcPct val="0"/>
              </a:spcBef>
            </a:pPr>
            <a:r>
              <a:rPr lang="en-US" b="true" sz="2799" spc="274">
                <a:solidFill>
                  <a:srgbClr val="FA6C3D"/>
                </a:solidFill>
                <a:latin typeface="Cooper BT Bold"/>
                <a:ea typeface="Cooper BT Bold"/>
                <a:cs typeface="Cooper BT Bold"/>
                <a:sym typeface="Cooper BT Bold"/>
              </a:rPr>
              <a:t>Analysis of Sales and Penetration Trends</a:t>
            </a:r>
          </a:p>
        </p:txBody>
      </p:sp>
      <p:sp>
        <p:nvSpPr>
          <p:cNvPr name="TextBox 22" id="22"/>
          <p:cNvSpPr txBox="true"/>
          <p:nvPr/>
        </p:nvSpPr>
        <p:spPr>
          <a:xfrm rot="0">
            <a:off x="4381736" y="215711"/>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strike="noStrike" u="none">
                <a:solidFill>
                  <a:srgbClr val="FFB700"/>
                </a:solidFill>
                <a:latin typeface="Archivo Black"/>
                <a:ea typeface="Archivo Black"/>
                <a:cs typeface="Archivo Black"/>
                <a:sym typeface="Archivo Black"/>
              </a:rPr>
              <a:t>OBJECTIVES</a:t>
            </a:r>
          </a:p>
        </p:txBody>
      </p:sp>
      <p:sp>
        <p:nvSpPr>
          <p:cNvPr name="TextBox 23" id="23"/>
          <p:cNvSpPr txBox="true"/>
          <p:nvPr/>
        </p:nvSpPr>
        <p:spPr>
          <a:xfrm rot="0">
            <a:off x="2597120" y="3542173"/>
            <a:ext cx="10892920" cy="477012"/>
          </a:xfrm>
          <a:prstGeom prst="rect">
            <a:avLst/>
          </a:prstGeom>
        </p:spPr>
        <p:txBody>
          <a:bodyPr anchor="t" rtlCol="false" tIns="0" lIns="0" bIns="0" rIns="0">
            <a:spAutoFit/>
          </a:bodyPr>
          <a:lstStyle/>
          <a:p>
            <a:pPr algn="l" marL="0" indent="0" lvl="0">
              <a:lnSpc>
                <a:spcPts val="3863"/>
              </a:lnSpc>
              <a:spcBef>
                <a:spcPct val="0"/>
              </a:spcBef>
            </a:pPr>
            <a:r>
              <a:rPr lang="en-US" b="true" sz="2799" spc="274">
                <a:solidFill>
                  <a:srgbClr val="FA6C3D"/>
                </a:solidFill>
                <a:latin typeface="Cooper BT Bold"/>
                <a:ea typeface="Cooper BT Bold"/>
                <a:cs typeface="Cooper BT Bold"/>
                <a:sym typeface="Cooper BT Bold"/>
              </a:rPr>
              <a:t>Evaluate Growth Metrics on the basis of CAGR</a:t>
            </a:r>
          </a:p>
        </p:txBody>
      </p:sp>
      <p:sp>
        <p:nvSpPr>
          <p:cNvPr name="TextBox 24" id="24"/>
          <p:cNvSpPr txBox="true"/>
          <p:nvPr/>
        </p:nvSpPr>
        <p:spPr>
          <a:xfrm rot="0">
            <a:off x="2564962" y="4649240"/>
            <a:ext cx="15325551" cy="477012"/>
          </a:xfrm>
          <a:prstGeom prst="rect">
            <a:avLst/>
          </a:prstGeom>
        </p:spPr>
        <p:txBody>
          <a:bodyPr anchor="t" rtlCol="false" tIns="0" lIns="0" bIns="0" rIns="0">
            <a:spAutoFit/>
          </a:bodyPr>
          <a:lstStyle/>
          <a:p>
            <a:pPr algn="l" marL="0" indent="0" lvl="0">
              <a:lnSpc>
                <a:spcPts val="3863"/>
              </a:lnSpc>
              <a:spcBef>
                <a:spcPct val="0"/>
              </a:spcBef>
            </a:pPr>
            <a:r>
              <a:rPr lang="en-US" b="true" sz="2799" spc="274">
                <a:solidFill>
                  <a:srgbClr val="FA6C3D"/>
                </a:solidFill>
                <a:latin typeface="Cooper BT Bold"/>
                <a:ea typeface="Cooper BT Bold"/>
                <a:cs typeface="Cooper BT Bold"/>
                <a:sym typeface="Cooper BT Bold"/>
              </a:rPr>
              <a:t>Examining the factors driving customer choices for 4-wheeler EVs</a:t>
            </a:r>
          </a:p>
        </p:txBody>
      </p:sp>
      <p:sp>
        <p:nvSpPr>
          <p:cNvPr name="TextBox 25" id="25"/>
          <p:cNvSpPr txBox="true"/>
          <p:nvPr/>
        </p:nvSpPr>
        <p:spPr>
          <a:xfrm rot="0">
            <a:off x="2564962" y="5731161"/>
            <a:ext cx="15523013" cy="477012"/>
          </a:xfrm>
          <a:prstGeom prst="rect">
            <a:avLst/>
          </a:prstGeom>
        </p:spPr>
        <p:txBody>
          <a:bodyPr anchor="t" rtlCol="false" tIns="0" lIns="0" bIns="0" rIns="0">
            <a:spAutoFit/>
          </a:bodyPr>
          <a:lstStyle/>
          <a:p>
            <a:pPr algn="l" marL="0" indent="0" lvl="0">
              <a:lnSpc>
                <a:spcPts val="3863"/>
              </a:lnSpc>
              <a:spcBef>
                <a:spcPct val="0"/>
              </a:spcBef>
            </a:pPr>
            <a:r>
              <a:rPr lang="en-US" b="true" sz="2799" spc="274">
                <a:solidFill>
                  <a:srgbClr val="FA6C3D"/>
                </a:solidFill>
                <a:latin typeface="Cooper BT Bold"/>
                <a:ea typeface="Cooper BT Bold"/>
                <a:cs typeface="Cooper BT Bold"/>
                <a:sym typeface="Cooper BT Bold"/>
              </a:rPr>
              <a:t>Analyzing the impact of government subsidies on EV adoption rates</a:t>
            </a:r>
          </a:p>
        </p:txBody>
      </p:sp>
      <p:sp>
        <p:nvSpPr>
          <p:cNvPr name="TextBox 26" id="26"/>
          <p:cNvSpPr txBox="true"/>
          <p:nvPr/>
        </p:nvSpPr>
        <p:spPr>
          <a:xfrm rot="0">
            <a:off x="2564962" y="6813082"/>
            <a:ext cx="13760692" cy="477012"/>
          </a:xfrm>
          <a:prstGeom prst="rect">
            <a:avLst/>
          </a:prstGeom>
        </p:spPr>
        <p:txBody>
          <a:bodyPr anchor="t" rtlCol="false" tIns="0" lIns="0" bIns="0" rIns="0">
            <a:spAutoFit/>
          </a:bodyPr>
          <a:lstStyle/>
          <a:p>
            <a:pPr algn="l" marL="0" indent="0" lvl="0">
              <a:lnSpc>
                <a:spcPts val="3863"/>
              </a:lnSpc>
              <a:spcBef>
                <a:spcPct val="0"/>
              </a:spcBef>
            </a:pPr>
            <a:r>
              <a:rPr lang="en-US" b="true" sz="2799" spc="274">
                <a:solidFill>
                  <a:srgbClr val="FA6C3D"/>
                </a:solidFill>
                <a:latin typeface="Cooper BT Bold"/>
                <a:ea typeface="Cooper BT Bold"/>
                <a:cs typeface="Cooper BT Bold"/>
                <a:sym typeface="Cooper BT Bold"/>
              </a:rPr>
              <a:t>Strategic Recommendations for Expansion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036618" y="5143500"/>
            <a:ext cx="8039966" cy="4312999"/>
          </a:xfrm>
          <a:custGeom>
            <a:avLst/>
            <a:gdLst/>
            <a:ahLst/>
            <a:cxnLst/>
            <a:rect r="r" b="b" t="t" l="l"/>
            <a:pathLst>
              <a:path h="4312999" w="8039966">
                <a:moveTo>
                  <a:pt x="0" y="0"/>
                </a:moveTo>
                <a:lnTo>
                  <a:pt x="8039966" y="0"/>
                </a:lnTo>
                <a:lnTo>
                  <a:pt x="8039966" y="4312999"/>
                </a:lnTo>
                <a:lnTo>
                  <a:pt x="0" y="4312999"/>
                </a:lnTo>
                <a:lnTo>
                  <a:pt x="0" y="0"/>
                </a:lnTo>
                <a:close/>
              </a:path>
            </a:pathLst>
          </a:custGeom>
          <a:blipFill>
            <a:blip r:embed="rId4"/>
            <a:stretch>
              <a:fillRect l="0" t="-43143" r="-43285"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compounded annual growth rate (CAGR) in 4-wheeler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units for the top 5 makers from 2022 to 2024.</a:t>
            </a:r>
          </a:p>
        </p:txBody>
      </p:sp>
      <p:sp>
        <p:nvSpPr>
          <p:cNvPr name="TextBox 5" id="5"/>
          <p:cNvSpPr txBox="true"/>
          <p:nvPr/>
        </p:nvSpPr>
        <p:spPr>
          <a:xfrm rot="0">
            <a:off x="149602" y="14605"/>
            <a:ext cx="1548646" cy="1019175"/>
          </a:xfrm>
          <a:prstGeom prst="rect">
            <a:avLst/>
          </a:prstGeom>
        </p:spPr>
        <p:txBody>
          <a:bodyPr anchor="t" rtlCol="false" tIns="0" lIns="0" bIns="0" rIns="0">
            <a:spAutoFit/>
          </a:bodyPr>
          <a:lstStyle/>
          <a:p>
            <a:pPr algn="ctr">
              <a:lnSpc>
                <a:spcPts val="4199"/>
              </a:lnSpc>
            </a:pPr>
            <a:r>
              <a:rPr lang="en-US" sz="2999" b="true">
                <a:solidFill>
                  <a:srgbClr val="FFB700"/>
                </a:solidFill>
                <a:latin typeface="Canva Sans Bold"/>
                <a:ea typeface="Canva Sans Bold"/>
                <a:cs typeface="Canva Sans Bold"/>
                <a:sym typeface="Canva Sans Bold"/>
              </a:rPr>
              <a:t>Analysis</a:t>
            </a:r>
          </a:p>
          <a:p>
            <a:pPr algn="ctr">
              <a:lnSpc>
                <a:spcPts val="4199"/>
              </a:lnSpc>
            </a:pPr>
            <a:r>
              <a:rPr lang="en-US" sz="2999" b="true">
                <a:solidFill>
                  <a:srgbClr val="FFB700"/>
                </a:solidFill>
                <a:latin typeface="Canva Sans Bold"/>
                <a:ea typeface="Canva Sans Bold"/>
                <a:cs typeface="Canva Sans Bold"/>
                <a:sym typeface="Canva Sans Bold"/>
              </a:rPr>
              <a:t>6</a:t>
            </a:r>
          </a:p>
        </p:txBody>
      </p:sp>
      <p:sp>
        <p:nvSpPr>
          <p:cNvPr name="TextBox 6" id="6"/>
          <p:cNvSpPr txBox="true"/>
          <p:nvPr/>
        </p:nvSpPr>
        <p:spPr>
          <a:xfrm rot="0">
            <a:off x="2036618" y="1903730"/>
            <a:ext cx="2803446" cy="495300"/>
          </a:xfrm>
          <a:prstGeom prst="rect">
            <a:avLst/>
          </a:prstGeom>
        </p:spPr>
        <p:txBody>
          <a:bodyPr anchor="t" rtlCol="false" tIns="0" lIns="0" bIns="0" rIns="0">
            <a:spAutoFit/>
          </a:bodyPr>
          <a:lstStyle/>
          <a:p>
            <a:pPr algn="l">
              <a:lnSpc>
                <a:spcPts val="4199"/>
              </a:lnSpc>
            </a:pPr>
            <a:r>
              <a:rPr lang="en-US" sz="2999" b="true">
                <a:solidFill>
                  <a:srgbClr val="FF3131"/>
                </a:solidFill>
                <a:latin typeface="Canva Sans Bold"/>
                <a:ea typeface="Canva Sans Bold"/>
                <a:cs typeface="Canva Sans Bold"/>
                <a:sym typeface="Canva Sans Bold"/>
              </a:rPr>
              <a:t>What is CAGR ?</a:t>
            </a:r>
          </a:p>
        </p:txBody>
      </p:sp>
      <p:sp>
        <p:nvSpPr>
          <p:cNvPr name="TextBox 7" id="7"/>
          <p:cNvSpPr txBox="true"/>
          <p:nvPr/>
        </p:nvSpPr>
        <p:spPr>
          <a:xfrm rot="0">
            <a:off x="2036618" y="2587881"/>
            <a:ext cx="15533086" cy="17367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CAGR, or Compound Annual Growth Rate, is a useful measure to evaluate the mean annual growth rate of an investment, such as sales revenue, over a specified period of time longer than one year. </a:t>
            </a: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It represents one of the most accurate ways to calculate and determine returns for anything that can rise or fall in value over time.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036618" y="1992015"/>
            <a:ext cx="10833228" cy="3151485"/>
          </a:xfrm>
          <a:custGeom>
            <a:avLst/>
            <a:gdLst/>
            <a:ahLst/>
            <a:cxnLst/>
            <a:rect r="r" b="b" t="t" l="l"/>
            <a:pathLst>
              <a:path h="3151485" w="10833228">
                <a:moveTo>
                  <a:pt x="0" y="0"/>
                </a:moveTo>
                <a:lnTo>
                  <a:pt x="10833229" y="0"/>
                </a:lnTo>
                <a:lnTo>
                  <a:pt x="10833229" y="3151485"/>
                </a:lnTo>
                <a:lnTo>
                  <a:pt x="0" y="3151485"/>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compounded annual growth rate (CAGR) in 4-wheeler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units for the top 5 makers from 2022 to 2024.</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6</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666447" y="2616694"/>
            <a:ext cx="8955106" cy="5053612"/>
          </a:xfrm>
          <a:custGeom>
            <a:avLst/>
            <a:gdLst/>
            <a:ahLst/>
            <a:cxnLst/>
            <a:rect r="r" b="b" t="t" l="l"/>
            <a:pathLst>
              <a:path h="5053612" w="8955106">
                <a:moveTo>
                  <a:pt x="0" y="0"/>
                </a:moveTo>
                <a:lnTo>
                  <a:pt x="8955106" y="0"/>
                </a:lnTo>
                <a:lnTo>
                  <a:pt x="8955106" y="5053612"/>
                </a:lnTo>
                <a:lnTo>
                  <a:pt x="0" y="5053612"/>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compounded annual growth rate (CAGR) in 4-wheeler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units for the top 5 makers from 2022 to 2024.</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6</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28700" y="2259290"/>
            <a:ext cx="16824962" cy="9623425"/>
          </a:xfrm>
          <a:prstGeom prst="rect">
            <a:avLst/>
          </a:prstGeom>
        </p:spPr>
        <p:txBody>
          <a:bodyPr anchor="t" rtlCol="false" tIns="0" lIns="0" bIns="0" rIns="0">
            <a:spAutoFit/>
          </a:bodyPr>
          <a:lstStyle/>
          <a:p>
            <a:pPr algn="l">
              <a:lnSpc>
                <a:spcPts val="3499"/>
              </a:lnSpc>
            </a:pPr>
            <a:r>
              <a:rPr lang="en-US" sz="2499" b="true">
                <a:solidFill>
                  <a:srgbClr val="FF3131"/>
                </a:solidFill>
                <a:latin typeface="Canva Sans Bold"/>
                <a:ea typeface="Canva Sans Bold"/>
                <a:cs typeface="Canva Sans Bold"/>
                <a:sym typeface="Canva Sans Bold"/>
              </a:rPr>
              <a:t>Explosive Growth in BYD India:</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BYD India's sales skyrocketed with a growth rate of 567%, going from 33 units in 2022 to 1,466 units in 2024.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This surge could be due to successful new products, strong marketing, or changing consumer preferences.</a:t>
            </a:r>
          </a:p>
          <a:p>
            <a:pPr algn="l">
              <a:lnSpc>
                <a:spcPts val="3499"/>
              </a:lnSpc>
            </a:pPr>
          </a:p>
          <a:p>
            <a:pPr algn="l">
              <a:lnSpc>
                <a:spcPts val="3499"/>
              </a:lnSpc>
            </a:pPr>
            <a:r>
              <a:rPr lang="en-US" sz="2499" b="true">
                <a:solidFill>
                  <a:srgbClr val="FF3131"/>
                </a:solidFill>
                <a:latin typeface="Canva Sans Bold"/>
                <a:ea typeface="Canva Sans Bold"/>
                <a:cs typeface="Canva Sans Bold"/>
                <a:sym typeface="Canva Sans Bold"/>
              </a:rPr>
              <a:t>Strong Performance of Hyundai Motor:</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With a CAGR of 255%, Hyundai Motor shows significant growth, though not as steep as BYD India.</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Their consistent growth indicates a solid market strategy and product acceptance.</a:t>
            </a:r>
          </a:p>
          <a:p>
            <a:pPr algn="l">
              <a:lnSpc>
                <a:spcPts val="3499"/>
              </a:lnSpc>
            </a:pPr>
          </a:p>
          <a:p>
            <a:pPr algn="l">
              <a:lnSpc>
                <a:spcPts val="3499"/>
              </a:lnSpc>
            </a:pPr>
            <a:r>
              <a:rPr lang="en-US" sz="2499" b="true">
                <a:solidFill>
                  <a:srgbClr val="FF3131"/>
                </a:solidFill>
                <a:latin typeface="Canva Sans Bold"/>
                <a:ea typeface="Canva Sans Bold"/>
                <a:cs typeface="Canva Sans Bold"/>
                <a:sym typeface="Canva Sans Bold"/>
              </a:rPr>
              <a:t>Moderate Growth in MG Motors and Mahindra &amp; Mahindra:</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These two companies</a:t>
            </a:r>
            <a:r>
              <a:rPr lang="en-US" sz="2499">
                <a:solidFill>
                  <a:srgbClr val="8CCDB0"/>
                </a:solidFill>
                <a:latin typeface="Canva Sans"/>
                <a:ea typeface="Canva Sans"/>
                <a:cs typeface="Canva Sans"/>
                <a:sym typeface="Canva Sans"/>
              </a:rPr>
              <a:t> have relatively moderate CAGRs of 139% and 132%, respectively.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These figures suggest steady growth, likely driven by a loyal customer base and an expanding product range.</a:t>
            </a:r>
          </a:p>
          <a:p>
            <a:pPr algn="l">
              <a:lnSpc>
                <a:spcPts val="3499"/>
              </a:lnSpc>
            </a:pPr>
          </a:p>
          <a:p>
            <a:pPr algn="l">
              <a:lnSpc>
                <a:spcPts val="3499"/>
              </a:lnSpc>
            </a:pPr>
            <a:r>
              <a:rPr lang="en-US" sz="2499" b="true">
                <a:solidFill>
                  <a:srgbClr val="FF3131"/>
                </a:solidFill>
                <a:latin typeface="Canva Sans Bold"/>
                <a:ea typeface="Canva Sans Bold"/>
                <a:cs typeface="Canva Sans Bold"/>
                <a:sym typeface="Canva Sans Bold"/>
              </a:rPr>
              <a:t>Slowest Growth in Tata Motors:</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Tata Motors </a:t>
            </a:r>
            <a:r>
              <a:rPr lang="en-US" sz="2499">
                <a:solidFill>
                  <a:srgbClr val="8CCDB0"/>
                </a:solidFill>
                <a:latin typeface="Canva Sans"/>
                <a:ea typeface="Canva Sans"/>
                <a:cs typeface="Canva Sans"/>
                <a:sym typeface="Canva Sans"/>
              </a:rPr>
              <a:t>has the lowest CAGR of 94%, which is still considerable but much lower compared to others.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Given their higher base in 2022, this slower growth may reflect market saturation or more conservative expansion strategies.</a:t>
            </a:r>
          </a:p>
          <a:p>
            <a:pPr algn="l">
              <a:lnSpc>
                <a:spcPts val="3499"/>
              </a:lnSpc>
            </a:pPr>
          </a:p>
          <a:p>
            <a:pPr algn="l">
              <a:lnSpc>
                <a:spcPts val="3499"/>
              </a:lnSpc>
            </a:pPr>
          </a:p>
          <a:p>
            <a:pPr algn="l">
              <a:lnSpc>
                <a:spcPts val="3499"/>
              </a:lnSpc>
            </a:pPr>
          </a:p>
          <a:p>
            <a:pPr algn="l">
              <a:lnSpc>
                <a:spcPts val="3499"/>
              </a:lnSpc>
              <a:spcBef>
                <a:spcPct val="0"/>
              </a:spcBef>
            </a:pPr>
          </a:p>
        </p:txBody>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compounded annual growth rate (CAGR) in 4-wheeler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units for the top 5 makers from 2022 to 2024.</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6</a:t>
            </a:r>
          </a:p>
        </p:txBody>
      </p:sp>
      <p:sp>
        <p:nvSpPr>
          <p:cNvPr name="TextBox 6" id="6"/>
          <p:cNvSpPr txBox="true"/>
          <p:nvPr/>
        </p:nvSpPr>
        <p:spPr>
          <a:xfrm rot="0">
            <a:off x="8067199" y="1390630"/>
            <a:ext cx="2153603"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EB9838"/>
                </a:solidFill>
                <a:latin typeface="Canva Sans Bold"/>
                <a:ea typeface="Canva Sans Bold"/>
                <a:cs typeface="Canva Sans Bold"/>
                <a:sym typeface="Canva Sans Bold"/>
              </a:rPr>
              <a:t>INSIGHTS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206027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top 10 states that had the highest CAGR from 2022 to 2024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in total vehicles sold.</a:t>
            </a:r>
          </a:p>
        </p:txBody>
      </p:sp>
      <p:sp>
        <p:nvSpPr>
          <p:cNvPr name="TextBox 4" id="4"/>
          <p:cNvSpPr txBox="true"/>
          <p:nvPr/>
        </p:nvSpPr>
        <p:spPr>
          <a:xfrm rot="0">
            <a:off x="254198" y="204821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7</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5306196" y="1548862"/>
            <a:ext cx="7675609" cy="6907088"/>
          </a:xfrm>
          <a:custGeom>
            <a:avLst/>
            <a:gdLst/>
            <a:ahLst/>
            <a:cxnLst/>
            <a:rect r="r" b="b" t="t" l="l"/>
            <a:pathLst>
              <a:path h="6907088" w="7675609">
                <a:moveTo>
                  <a:pt x="0" y="0"/>
                </a:moveTo>
                <a:lnTo>
                  <a:pt x="7675608" y="0"/>
                </a:lnTo>
                <a:lnTo>
                  <a:pt x="7675608" y="6907088"/>
                </a:lnTo>
                <a:lnTo>
                  <a:pt x="0" y="6907088"/>
                </a:lnTo>
                <a:lnTo>
                  <a:pt x="0" y="0"/>
                </a:lnTo>
                <a:close/>
              </a:path>
            </a:pathLst>
          </a:custGeom>
          <a:blipFill>
            <a:blip r:embed="rId4"/>
            <a:stretch>
              <a:fillRect l="0" t="0" r="0" b="-4085"/>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top 10 states that had the highest CAGR from 2022 to 2024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in total vehicles sold.</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7</a:t>
            </a:r>
          </a:p>
        </p:txBody>
      </p:sp>
      <p:sp>
        <p:nvSpPr>
          <p:cNvPr name="TextBox 6" id="6"/>
          <p:cNvSpPr txBox="true"/>
          <p:nvPr/>
        </p:nvSpPr>
        <p:spPr>
          <a:xfrm rot="0">
            <a:off x="9575715" y="2113533"/>
            <a:ext cx="693896"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(in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366288" y="2203874"/>
            <a:ext cx="13555425" cy="5879251"/>
          </a:xfrm>
          <a:custGeom>
            <a:avLst/>
            <a:gdLst/>
            <a:ahLst/>
            <a:cxnLst/>
            <a:rect r="r" b="b" t="t" l="l"/>
            <a:pathLst>
              <a:path h="5879251" w="13555425">
                <a:moveTo>
                  <a:pt x="0" y="0"/>
                </a:moveTo>
                <a:lnTo>
                  <a:pt x="13555424" y="0"/>
                </a:lnTo>
                <a:lnTo>
                  <a:pt x="13555424" y="5879252"/>
                </a:lnTo>
                <a:lnTo>
                  <a:pt x="0" y="5879252"/>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top 10 states that had the highest CAGR from 2022 to 2024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in total vehicles sold.</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7</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413758" y="2416145"/>
            <a:ext cx="15460485" cy="2138700"/>
          </a:xfrm>
          <a:custGeom>
            <a:avLst/>
            <a:gdLst/>
            <a:ahLst/>
            <a:cxnLst/>
            <a:rect r="r" b="b" t="t" l="l"/>
            <a:pathLst>
              <a:path h="2138700" w="15460485">
                <a:moveTo>
                  <a:pt x="0" y="0"/>
                </a:moveTo>
                <a:lnTo>
                  <a:pt x="15460484" y="0"/>
                </a:lnTo>
                <a:lnTo>
                  <a:pt x="15460484" y="2138700"/>
                </a:lnTo>
                <a:lnTo>
                  <a:pt x="0" y="2138700"/>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top 10 states that had the highest CAGR from 2022 to 2024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in total vehicles sold.</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7</a:t>
            </a:r>
          </a:p>
        </p:txBody>
      </p:sp>
      <p:sp>
        <p:nvSpPr>
          <p:cNvPr name="TextBox 6" id="6"/>
          <p:cNvSpPr txBox="true"/>
          <p:nvPr/>
        </p:nvSpPr>
        <p:spPr>
          <a:xfrm rot="0">
            <a:off x="5651630" y="2537195"/>
            <a:ext cx="52916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Canva Sans Bold"/>
                <a:ea typeface="Canva Sans Bold"/>
                <a:cs typeface="Canva Sans Bold"/>
                <a:sym typeface="Canva Sans Bold"/>
              </a:rPr>
              <a:t>Bad Maintenance of Roads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15075" y="1512560"/>
            <a:ext cx="11234773" cy="1995327"/>
          </a:xfrm>
          <a:custGeom>
            <a:avLst/>
            <a:gdLst/>
            <a:ahLst/>
            <a:cxnLst/>
            <a:rect r="r" b="b" t="t" l="l"/>
            <a:pathLst>
              <a:path h="1995327" w="11234773">
                <a:moveTo>
                  <a:pt x="0" y="0"/>
                </a:moveTo>
                <a:lnTo>
                  <a:pt x="11234773" y="0"/>
                </a:lnTo>
                <a:lnTo>
                  <a:pt x="11234773" y="1995327"/>
                </a:lnTo>
                <a:lnTo>
                  <a:pt x="0" y="1995327"/>
                </a:lnTo>
                <a:lnTo>
                  <a:pt x="0" y="0"/>
                </a:lnTo>
                <a:close/>
              </a:path>
            </a:pathLst>
          </a:custGeom>
          <a:blipFill>
            <a:blip r:embed="rId3"/>
            <a:stretch>
              <a:fillRect l="0" t="0" r="0" b="0"/>
            </a:stretch>
          </a:blipFill>
        </p:spPr>
      </p:sp>
      <p:sp>
        <p:nvSpPr>
          <p:cNvPr name="Freeform 4" id="4"/>
          <p:cNvSpPr/>
          <p:nvPr/>
        </p:nvSpPr>
        <p:spPr>
          <a:xfrm flipH="false" flipV="false" rot="0">
            <a:off x="4975724" y="4178597"/>
            <a:ext cx="8513717" cy="5913164"/>
          </a:xfrm>
          <a:custGeom>
            <a:avLst/>
            <a:gdLst/>
            <a:ahLst/>
            <a:cxnLst/>
            <a:rect r="r" b="b" t="t" l="l"/>
            <a:pathLst>
              <a:path h="5913164" w="8513717">
                <a:moveTo>
                  <a:pt x="0" y="0"/>
                </a:moveTo>
                <a:lnTo>
                  <a:pt x="8513717" y="0"/>
                </a:lnTo>
                <a:lnTo>
                  <a:pt x="8513717" y="5913164"/>
                </a:lnTo>
                <a:lnTo>
                  <a:pt x="0" y="5913164"/>
                </a:lnTo>
                <a:lnTo>
                  <a:pt x="0" y="0"/>
                </a:lnTo>
                <a:close/>
              </a:path>
            </a:pathLst>
          </a:custGeom>
          <a:blipFill>
            <a:blip r:embed="rId4"/>
            <a:stretch>
              <a:fillRect l="0" t="0" r="0" b="0"/>
            </a:stretch>
          </a:blipFill>
        </p:spPr>
      </p:sp>
      <p:sp>
        <p:nvSpPr>
          <p:cNvPr name="TextBox 5" id="5"/>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List down the top 10 states that had the highest CAGR from 2022 to 2024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in total vehicles sold.</a:t>
            </a:r>
          </a:p>
        </p:txBody>
      </p:sp>
      <p:sp>
        <p:nvSpPr>
          <p:cNvPr name="TextBox 6" id="6"/>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7</a:t>
            </a:r>
          </a:p>
        </p:txBody>
      </p:sp>
      <p:sp>
        <p:nvSpPr>
          <p:cNvPr name="TextBox 7" id="7"/>
          <p:cNvSpPr txBox="true"/>
          <p:nvPr/>
        </p:nvSpPr>
        <p:spPr>
          <a:xfrm rot="0">
            <a:off x="13554757" y="9659961"/>
            <a:ext cx="4254103"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FB700"/>
                </a:solidFill>
                <a:latin typeface="Canva Sans Bold"/>
                <a:ea typeface="Canva Sans Bold"/>
                <a:cs typeface="Canva Sans Bold"/>
                <a:sym typeface="Canva Sans Bold"/>
              </a:rPr>
              <a:t>Source</a:t>
            </a:r>
            <a:r>
              <a:rPr lang="en-US" b="true" sz="2500">
                <a:solidFill>
                  <a:srgbClr val="FA6C3D"/>
                </a:solidFill>
                <a:latin typeface="Canva Sans Bold"/>
                <a:ea typeface="Canva Sans Bold"/>
                <a:cs typeface="Canva Sans Bold"/>
                <a:sym typeface="Canva Sans Bold"/>
              </a:rPr>
              <a:t> </a:t>
            </a:r>
            <a:r>
              <a:rPr lang="en-US" b="true" sz="2500">
                <a:solidFill>
                  <a:srgbClr val="FFFFFF"/>
                </a:solidFill>
                <a:latin typeface="Canva Sans Bold"/>
                <a:ea typeface="Canva Sans Bold"/>
                <a:cs typeface="Canva Sans Bold"/>
                <a:sym typeface="Canva Sans Bold"/>
              </a:rPr>
              <a:t>:</a:t>
            </a:r>
            <a:r>
              <a:rPr lang="en-US" b="true" sz="2500">
                <a:solidFill>
                  <a:srgbClr val="FA6C3D"/>
                </a:solidFill>
                <a:latin typeface="Canva Sans Bold"/>
                <a:ea typeface="Canva Sans Bold"/>
                <a:cs typeface="Canva Sans Bold"/>
                <a:sym typeface="Canva Sans Bold"/>
              </a:rPr>
              <a:t> nagalandpage.com</a:t>
            </a:r>
          </a:p>
        </p:txBody>
      </p:sp>
      <p:sp>
        <p:nvSpPr>
          <p:cNvPr name="TextBox 8" id="8"/>
          <p:cNvSpPr txBox="true"/>
          <p:nvPr/>
        </p:nvSpPr>
        <p:spPr>
          <a:xfrm rot="0">
            <a:off x="1215015" y="3455892"/>
            <a:ext cx="3760708"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FB700"/>
                </a:solidFill>
                <a:latin typeface="Canva Sans Bold"/>
                <a:ea typeface="Canva Sans Bold"/>
                <a:cs typeface="Canva Sans Bold"/>
                <a:sym typeface="Canva Sans Bold"/>
              </a:rPr>
              <a:t>Source</a:t>
            </a:r>
            <a:r>
              <a:rPr lang="en-US" b="true" sz="2500">
                <a:solidFill>
                  <a:srgbClr val="FA6C3D"/>
                </a:solidFill>
                <a:latin typeface="Canva Sans Bold"/>
                <a:ea typeface="Canva Sans Bold"/>
                <a:cs typeface="Canva Sans Bold"/>
                <a:sym typeface="Canva Sans Bold"/>
              </a:rPr>
              <a:t> </a:t>
            </a:r>
            <a:r>
              <a:rPr lang="en-US" b="true" sz="2500">
                <a:solidFill>
                  <a:srgbClr val="FFFFFF"/>
                </a:solidFill>
                <a:latin typeface="Canva Sans Bold"/>
                <a:ea typeface="Canva Sans Bold"/>
                <a:cs typeface="Canva Sans Bold"/>
                <a:sym typeface="Canva Sans Bold"/>
              </a:rPr>
              <a:t>:</a:t>
            </a:r>
            <a:r>
              <a:rPr lang="en-US" b="true" sz="2500">
                <a:solidFill>
                  <a:srgbClr val="FA6C3D"/>
                </a:solidFill>
                <a:latin typeface="Canva Sans Bold"/>
                <a:ea typeface="Canva Sans Bold"/>
                <a:cs typeface="Canva Sans Bold"/>
                <a:sym typeface="Canva Sans Bold"/>
              </a:rPr>
              <a:t> indiatodayne.in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57661"/>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peak and low season months for EV sales based on the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data from 2022 to 2024?</a:t>
            </a:r>
          </a:p>
        </p:txBody>
      </p:sp>
      <p:sp>
        <p:nvSpPr>
          <p:cNvPr name="TextBox 4" id="4"/>
          <p:cNvSpPr txBox="true"/>
          <p:nvPr/>
        </p:nvSpPr>
        <p:spPr>
          <a:xfrm rot="0">
            <a:off x="254198" y="1929086"/>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844727" y="1439155"/>
            <a:ext cx="14950423" cy="7819145"/>
            <a:chOff x="0" y="0"/>
            <a:chExt cx="3937560" cy="2059363"/>
          </a:xfrm>
        </p:grpSpPr>
        <p:sp>
          <p:nvSpPr>
            <p:cNvPr name="Freeform 4" id="4"/>
            <p:cNvSpPr/>
            <p:nvPr/>
          </p:nvSpPr>
          <p:spPr>
            <a:xfrm flipH="false" flipV="false" rot="0">
              <a:off x="0" y="0"/>
              <a:ext cx="3937560" cy="2059363"/>
            </a:xfrm>
            <a:custGeom>
              <a:avLst/>
              <a:gdLst/>
              <a:ahLst/>
              <a:cxnLst/>
              <a:rect r="r" b="b" t="t" l="l"/>
              <a:pathLst>
                <a:path h="2059363" w="3937560">
                  <a:moveTo>
                    <a:pt x="12946" y="0"/>
                  </a:moveTo>
                  <a:lnTo>
                    <a:pt x="3924614" y="0"/>
                  </a:lnTo>
                  <a:cubicBezTo>
                    <a:pt x="3931764" y="0"/>
                    <a:pt x="3937560" y="5796"/>
                    <a:pt x="3937560" y="12946"/>
                  </a:cubicBezTo>
                  <a:lnTo>
                    <a:pt x="3937560" y="2046418"/>
                  </a:lnTo>
                  <a:cubicBezTo>
                    <a:pt x="3937560" y="2053567"/>
                    <a:pt x="3931764" y="2059363"/>
                    <a:pt x="3924614" y="2059363"/>
                  </a:cubicBezTo>
                  <a:lnTo>
                    <a:pt x="12946" y="2059363"/>
                  </a:lnTo>
                  <a:cubicBezTo>
                    <a:pt x="5796" y="2059363"/>
                    <a:pt x="0" y="2053567"/>
                    <a:pt x="0" y="2046418"/>
                  </a:cubicBezTo>
                  <a:lnTo>
                    <a:pt x="0" y="12946"/>
                  </a:lnTo>
                  <a:cubicBezTo>
                    <a:pt x="0" y="5796"/>
                    <a:pt x="5796" y="0"/>
                    <a:pt x="12946" y="0"/>
                  </a:cubicBezTo>
                  <a:close/>
                </a:path>
              </a:pathLst>
            </a:custGeom>
            <a:solidFill>
              <a:srgbClr val="FFFFFF">
                <a:alpha val="86667"/>
              </a:srgbClr>
            </a:solidFill>
          </p:spPr>
        </p:sp>
        <p:sp>
          <p:nvSpPr>
            <p:cNvPr name="TextBox 5" id="5"/>
            <p:cNvSpPr txBox="true"/>
            <p:nvPr/>
          </p:nvSpPr>
          <p:spPr>
            <a:xfrm>
              <a:off x="0" y="-19050"/>
              <a:ext cx="3937560" cy="2078413"/>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691812" y="2793045"/>
            <a:ext cx="5839691" cy="5849104"/>
            <a:chOff x="0" y="0"/>
            <a:chExt cx="1538026" cy="1540505"/>
          </a:xfrm>
        </p:grpSpPr>
        <p:sp>
          <p:nvSpPr>
            <p:cNvPr name="Freeform 7" id="7"/>
            <p:cNvSpPr/>
            <p:nvPr/>
          </p:nvSpPr>
          <p:spPr>
            <a:xfrm flipH="false" flipV="false" rot="0">
              <a:off x="0" y="0"/>
              <a:ext cx="1538026" cy="1540505"/>
            </a:xfrm>
            <a:custGeom>
              <a:avLst/>
              <a:gdLst/>
              <a:ahLst/>
              <a:cxnLst/>
              <a:rect r="r" b="b" t="t" l="l"/>
              <a:pathLst>
                <a:path h="1540505" w="1538026">
                  <a:moveTo>
                    <a:pt x="26515" y="0"/>
                  </a:moveTo>
                  <a:lnTo>
                    <a:pt x="1511511" y="0"/>
                  </a:lnTo>
                  <a:cubicBezTo>
                    <a:pt x="1518543" y="0"/>
                    <a:pt x="1525287" y="2794"/>
                    <a:pt x="1530260" y="7766"/>
                  </a:cubicBezTo>
                  <a:cubicBezTo>
                    <a:pt x="1535232" y="12739"/>
                    <a:pt x="1538026" y="19483"/>
                    <a:pt x="1538026" y="26515"/>
                  </a:cubicBezTo>
                  <a:lnTo>
                    <a:pt x="1538026" y="1513990"/>
                  </a:lnTo>
                  <a:cubicBezTo>
                    <a:pt x="1538026" y="1521022"/>
                    <a:pt x="1535232" y="1527766"/>
                    <a:pt x="1530260" y="1532739"/>
                  </a:cubicBezTo>
                  <a:cubicBezTo>
                    <a:pt x="1525287" y="1537711"/>
                    <a:pt x="1518543" y="1540505"/>
                    <a:pt x="1511511" y="1540505"/>
                  </a:cubicBezTo>
                  <a:lnTo>
                    <a:pt x="26515" y="1540505"/>
                  </a:lnTo>
                  <a:cubicBezTo>
                    <a:pt x="19483" y="1540505"/>
                    <a:pt x="12739" y="1537711"/>
                    <a:pt x="7766" y="1532739"/>
                  </a:cubicBezTo>
                  <a:cubicBezTo>
                    <a:pt x="2794" y="1527766"/>
                    <a:pt x="0" y="1521022"/>
                    <a:pt x="0" y="1513990"/>
                  </a:cubicBezTo>
                  <a:lnTo>
                    <a:pt x="0" y="26515"/>
                  </a:lnTo>
                  <a:cubicBezTo>
                    <a:pt x="0" y="19483"/>
                    <a:pt x="2794" y="12739"/>
                    <a:pt x="7766" y="7766"/>
                  </a:cubicBezTo>
                  <a:cubicBezTo>
                    <a:pt x="12739" y="2794"/>
                    <a:pt x="19483" y="0"/>
                    <a:pt x="26515"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1538026" cy="15595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152217" y="2793045"/>
            <a:ext cx="5839691" cy="5849104"/>
            <a:chOff x="0" y="0"/>
            <a:chExt cx="1538026" cy="1540505"/>
          </a:xfrm>
        </p:grpSpPr>
        <p:sp>
          <p:nvSpPr>
            <p:cNvPr name="Freeform 10" id="10"/>
            <p:cNvSpPr/>
            <p:nvPr/>
          </p:nvSpPr>
          <p:spPr>
            <a:xfrm flipH="false" flipV="false" rot="0">
              <a:off x="0" y="0"/>
              <a:ext cx="1538026" cy="1540505"/>
            </a:xfrm>
            <a:custGeom>
              <a:avLst/>
              <a:gdLst/>
              <a:ahLst/>
              <a:cxnLst/>
              <a:rect r="r" b="b" t="t" l="l"/>
              <a:pathLst>
                <a:path h="1540505" w="1538026">
                  <a:moveTo>
                    <a:pt x="26515" y="0"/>
                  </a:moveTo>
                  <a:lnTo>
                    <a:pt x="1511511" y="0"/>
                  </a:lnTo>
                  <a:cubicBezTo>
                    <a:pt x="1518543" y="0"/>
                    <a:pt x="1525287" y="2794"/>
                    <a:pt x="1530260" y="7766"/>
                  </a:cubicBezTo>
                  <a:cubicBezTo>
                    <a:pt x="1535232" y="12739"/>
                    <a:pt x="1538026" y="19483"/>
                    <a:pt x="1538026" y="26515"/>
                  </a:cubicBezTo>
                  <a:lnTo>
                    <a:pt x="1538026" y="1513990"/>
                  </a:lnTo>
                  <a:cubicBezTo>
                    <a:pt x="1538026" y="1521022"/>
                    <a:pt x="1535232" y="1527766"/>
                    <a:pt x="1530260" y="1532739"/>
                  </a:cubicBezTo>
                  <a:cubicBezTo>
                    <a:pt x="1525287" y="1537711"/>
                    <a:pt x="1518543" y="1540505"/>
                    <a:pt x="1511511" y="1540505"/>
                  </a:cubicBezTo>
                  <a:lnTo>
                    <a:pt x="26515" y="1540505"/>
                  </a:lnTo>
                  <a:cubicBezTo>
                    <a:pt x="19483" y="1540505"/>
                    <a:pt x="12739" y="1537711"/>
                    <a:pt x="7766" y="1532739"/>
                  </a:cubicBezTo>
                  <a:cubicBezTo>
                    <a:pt x="2794" y="1527766"/>
                    <a:pt x="0" y="1521022"/>
                    <a:pt x="0" y="1513990"/>
                  </a:cubicBezTo>
                  <a:lnTo>
                    <a:pt x="0" y="26515"/>
                  </a:lnTo>
                  <a:cubicBezTo>
                    <a:pt x="0" y="19483"/>
                    <a:pt x="2794" y="12739"/>
                    <a:pt x="7766" y="7766"/>
                  </a:cubicBezTo>
                  <a:cubicBezTo>
                    <a:pt x="12739" y="2794"/>
                    <a:pt x="19483" y="0"/>
                    <a:pt x="26515" y="0"/>
                  </a:cubicBezTo>
                  <a:close/>
                </a:path>
              </a:pathLst>
            </a:custGeom>
            <a:solidFill>
              <a:srgbClr val="000000">
                <a:alpha val="0"/>
              </a:srgbClr>
            </a:solidFill>
            <a:ln w="57150" cap="sq">
              <a:solidFill>
                <a:srgbClr val="000000"/>
              </a:solidFill>
              <a:prstDash val="solid"/>
              <a:miter/>
            </a:ln>
          </p:spPr>
        </p:sp>
        <p:sp>
          <p:nvSpPr>
            <p:cNvPr name="TextBox 11" id="11"/>
            <p:cNvSpPr txBox="true"/>
            <p:nvPr/>
          </p:nvSpPr>
          <p:spPr>
            <a:xfrm>
              <a:off x="0" y="-19050"/>
              <a:ext cx="1538026" cy="155955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3592657" y="3109599"/>
            <a:ext cx="2958811" cy="2882989"/>
          </a:xfrm>
          <a:custGeom>
            <a:avLst/>
            <a:gdLst/>
            <a:ahLst/>
            <a:cxnLst/>
            <a:rect r="r" b="b" t="t" l="l"/>
            <a:pathLst>
              <a:path h="2882989" w="2958811">
                <a:moveTo>
                  <a:pt x="0" y="0"/>
                </a:moveTo>
                <a:lnTo>
                  <a:pt x="2958811" y="0"/>
                </a:lnTo>
                <a:lnTo>
                  <a:pt x="2958811" y="2882989"/>
                </a:lnTo>
                <a:lnTo>
                  <a:pt x="0" y="2882989"/>
                </a:lnTo>
                <a:lnTo>
                  <a:pt x="0" y="0"/>
                </a:lnTo>
                <a:close/>
              </a:path>
            </a:pathLst>
          </a:custGeom>
          <a:blipFill>
            <a:blip r:embed="rId4"/>
            <a:stretch>
              <a:fillRect l="-10175" t="-9169" r="0" b="-3904"/>
            </a:stretch>
          </a:blipFill>
        </p:spPr>
      </p:sp>
      <p:sp>
        <p:nvSpPr>
          <p:cNvPr name="Freeform 13" id="13"/>
          <p:cNvSpPr/>
          <p:nvPr/>
        </p:nvSpPr>
        <p:spPr>
          <a:xfrm flipH="false" flipV="false" rot="0">
            <a:off x="11816711" y="3149347"/>
            <a:ext cx="3589895" cy="2607998"/>
          </a:xfrm>
          <a:custGeom>
            <a:avLst/>
            <a:gdLst/>
            <a:ahLst/>
            <a:cxnLst/>
            <a:rect r="r" b="b" t="t" l="l"/>
            <a:pathLst>
              <a:path h="2607998" w="3589895">
                <a:moveTo>
                  <a:pt x="0" y="0"/>
                </a:moveTo>
                <a:lnTo>
                  <a:pt x="3589894" y="0"/>
                </a:lnTo>
                <a:lnTo>
                  <a:pt x="3589894" y="2607998"/>
                </a:lnTo>
                <a:lnTo>
                  <a:pt x="0" y="2607998"/>
                </a:lnTo>
                <a:lnTo>
                  <a:pt x="0" y="0"/>
                </a:lnTo>
                <a:close/>
              </a:path>
            </a:pathLst>
          </a:custGeom>
          <a:blipFill>
            <a:blip r:embed="rId5"/>
            <a:stretch>
              <a:fillRect l="-14576" t="0" r="-14576" b="0"/>
            </a:stretch>
          </a:blipFill>
        </p:spPr>
      </p:sp>
      <p:sp>
        <p:nvSpPr>
          <p:cNvPr name="TextBox 14" id="14"/>
          <p:cNvSpPr txBox="true"/>
          <p:nvPr/>
        </p:nvSpPr>
        <p:spPr>
          <a:xfrm rot="0">
            <a:off x="6291167" y="1548390"/>
            <a:ext cx="572405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TOOLS  USED</a:t>
            </a:r>
          </a:p>
        </p:txBody>
      </p:sp>
      <p:sp>
        <p:nvSpPr>
          <p:cNvPr name="TextBox 15" id="15"/>
          <p:cNvSpPr txBox="true"/>
          <p:nvPr/>
        </p:nvSpPr>
        <p:spPr>
          <a:xfrm rot="0">
            <a:off x="11143018" y="6498710"/>
            <a:ext cx="4937279" cy="1669923"/>
          </a:xfrm>
          <a:prstGeom prst="rect">
            <a:avLst/>
          </a:prstGeom>
        </p:spPr>
        <p:txBody>
          <a:bodyPr anchor="t" rtlCol="false" tIns="0" lIns="0" bIns="0" rIns="0">
            <a:spAutoFit/>
          </a:bodyPr>
          <a:lstStyle/>
          <a:p>
            <a:pPr algn="ctr">
              <a:lnSpc>
                <a:spcPts val="4416"/>
              </a:lnSpc>
            </a:pPr>
            <a:r>
              <a:rPr lang="en-US" b="true" sz="3200" spc="313">
                <a:solidFill>
                  <a:srgbClr val="231F20"/>
                </a:solidFill>
                <a:latin typeface="Arimo Bold"/>
                <a:ea typeface="Arimo Bold"/>
                <a:cs typeface="Arimo Bold"/>
                <a:sym typeface="Arimo Bold"/>
              </a:rPr>
              <a:t>For Editing</a:t>
            </a:r>
          </a:p>
          <a:p>
            <a:pPr algn="ctr">
              <a:lnSpc>
                <a:spcPts val="4416"/>
              </a:lnSpc>
            </a:pPr>
            <a:r>
              <a:rPr lang="en-US" b="true" sz="3200" spc="313">
                <a:solidFill>
                  <a:srgbClr val="231F20"/>
                </a:solidFill>
                <a:latin typeface="Arimo Bold"/>
                <a:ea typeface="Arimo Bold"/>
                <a:cs typeface="Arimo Bold"/>
                <a:sym typeface="Arimo Bold"/>
              </a:rPr>
              <a:t>&amp;</a:t>
            </a:r>
          </a:p>
          <a:p>
            <a:pPr algn="ctr" marL="0" indent="0" lvl="0">
              <a:lnSpc>
                <a:spcPts val="4416"/>
              </a:lnSpc>
              <a:spcBef>
                <a:spcPct val="0"/>
              </a:spcBef>
            </a:pPr>
            <a:r>
              <a:rPr lang="en-US" b="true" sz="3200" spc="313">
                <a:solidFill>
                  <a:srgbClr val="231F20"/>
                </a:solidFill>
                <a:latin typeface="Arimo Bold"/>
                <a:ea typeface="Arimo Bold"/>
                <a:cs typeface="Arimo Bold"/>
                <a:sym typeface="Arimo Bold"/>
              </a:rPr>
              <a:t> Presentation</a:t>
            </a:r>
          </a:p>
        </p:txBody>
      </p:sp>
      <p:sp>
        <p:nvSpPr>
          <p:cNvPr name="TextBox 16" id="16"/>
          <p:cNvSpPr txBox="true"/>
          <p:nvPr/>
        </p:nvSpPr>
        <p:spPr>
          <a:xfrm rot="0">
            <a:off x="2603423" y="6498710"/>
            <a:ext cx="4937279" cy="1669923"/>
          </a:xfrm>
          <a:prstGeom prst="rect">
            <a:avLst/>
          </a:prstGeom>
        </p:spPr>
        <p:txBody>
          <a:bodyPr anchor="t" rtlCol="false" tIns="0" lIns="0" bIns="0" rIns="0">
            <a:spAutoFit/>
          </a:bodyPr>
          <a:lstStyle/>
          <a:p>
            <a:pPr algn="ctr">
              <a:lnSpc>
                <a:spcPts val="4416"/>
              </a:lnSpc>
            </a:pPr>
            <a:r>
              <a:rPr lang="en-US" b="true" sz="3200" spc="313">
                <a:solidFill>
                  <a:srgbClr val="231F20"/>
                </a:solidFill>
                <a:latin typeface="Arimo Bold"/>
                <a:ea typeface="Arimo Bold"/>
                <a:cs typeface="Arimo Bold"/>
                <a:sym typeface="Arimo Bold"/>
              </a:rPr>
              <a:t>For Analysis </a:t>
            </a:r>
          </a:p>
          <a:p>
            <a:pPr algn="ctr">
              <a:lnSpc>
                <a:spcPts val="4416"/>
              </a:lnSpc>
            </a:pPr>
            <a:r>
              <a:rPr lang="en-US" b="true" sz="3200" spc="313">
                <a:solidFill>
                  <a:srgbClr val="231F20"/>
                </a:solidFill>
                <a:latin typeface="Arimo Bold"/>
                <a:ea typeface="Arimo Bold"/>
                <a:cs typeface="Arimo Bold"/>
                <a:sym typeface="Arimo Bold"/>
              </a:rPr>
              <a:t>&amp;</a:t>
            </a:r>
          </a:p>
          <a:p>
            <a:pPr algn="ctr" marL="0" indent="0" lvl="0">
              <a:lnSpc>
                <a:spcPts val="4416"/>
              </a:lnSpc>
              <a:spcBef>
                <a:spcPct val="0"/>
              </a:spcBef>
            </a:pPr>
            <a:r>
              <a:rPr lang="en-US" b="true" sz="3200" spc="313">
                <a:solidFill>
                  <a:srgbClr val="231F20"/>
                </a:solidFill>
                <a:latin typeface="Arimo Bold"/>
                <a:ea typeface="Arimo Bold"/>
                <a:cs typeface="Arimo Bold"/>
                <a:sym typeface="Arimo Bold"/>
              </a:rPr>
              <a:t> Visualization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28603" y="167514"/>
            <a:ext cx="8702344" cy="4996271"/>
          </a:xfrm>
          <a:custGeom>
            <a:avLst/>
            <a:gdLst/>
            <a:ahLst/>
            <a:cxnLst/>
            <a:rect r="r" b="b" t="t" l="l"/>
            <a:pathLst>
              <a:path h="4996271" w="8702344">
                <a:moveTo>
                  <a:pt x="0" y="0"/>
                </a:moveTo>
                <a:lnTo>
                  <a:pt x="8702344" y="0"/>
                </a:lnTo>
                <a:lnTo>
                  <a:pt x="8702344" y="4996271"/>
                </a:lnTo>
                <a:lnTo>
                  <a:pt x="0" y="4996271"/>
                </a:lnTo>
                <a:lnTo>
                  <a:pt x="0" y="0"/>
                </a:lnTo>
                <a:close/>
              </a:path>
            </a:pathLst>
          </a:custGeom>
          <a:blipFill>
            <a:blip r:embed="rId4"/>
            <a:stretch>
              <a:fillRect l="0" t="0" r="0" b="0"/>
            </a:stretch>
          </a:blipFill>
        </p:spPr>
      </p:sp>
      <p:sp>
        <p:nvSpPr>
          <p:cNvPr name="TextBox 4" id="4"/>
          <p:cNvSpPr txBox="true"/>
          <p:nvPr/>
        </p:nvSpPr>
        <p:spPr>
          <a:xfrm rot="0">
            <a:off x="6237336" y="706438"/>
            <a:ext cx="2588835"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FF3131"/>
                </a:solidFill>
                <a:latin typeface="Comic Sans Bold"/>
                <a:ea typeface="Comic Sans Bold"/>
                <a:cs typeface="Comic Sans Bold"/>
                <a:sym typeface="Comic Sans Bold"/>
              </a:rPr>
              <a:t>Fiscal Year - 2022</a:t>
            </a:r>
          </a:p>
        </p:txBody>
      </p:sp>
      <p:sp>
        <p:nvSpPr>
          <p:cNvPr name="Freeform 5" id="5"/>
          <p:cNvSpPr/>
          <p:nvPr/>
        </p:nvSpPr>
        <p:spPr>
          <a:xfrm flipH="false" flipV="false" rot="0">
            <a:off x="9305925" y="167514"/>
            <a:ext cx="8702344" cy="4987716"/>
          </a:xfrm>
          <a:custGeom>
            <a:avLst/>
            <a:gdLst/>
            <a:ahLst/>
            <a:cxnLst/>
            <a:rect r="r" b="b" t="t" l="l"/>
            <a:pathLst>
              <a:path h="4987716" w="8702344">
                <a:moveTo>
                  <a:pt x="0" y="0"/>
                </a:moveTo>
                <a:lnTo>
                  <a:pt x="8702344" y="0"/>
                </a:lnTo>
                <a:lnTo>
                  <a:pt x="8702344" y="4987716"/>
                </a:lnTo>
                <a:lnTo>
                  <a:pt x="0" y="4987716"/>
                </a:lnTo>
                <a:lnTo>
                  <a:pt x="0" y="0"/>
                </a:lnTo>
                <a:close/>
              </a:path>
            </a:pathLst>
          </a:custGeom>
          <a:blipFill>
            <a:blip r:embed="rId5"/>
            <a:stretch>
              <a:fillRect l="0" t="0" r="0" b="0"/>
            </a:stretch>
          </a:blipFill>
        </p:spPr>
      </p:sp>
      <p:sp>
        <p:nvSpPr>
          <p:cNvPr name="Freeform 6" id="6"/>
          <p:cNvSpPr/>
          <p:nvPr/>
        </p:nvSpPr>
        <p:spPr>
          <a:xfrm flipH="false" flipV="false" rot="0">
            <a:off x="228603" y="5299284"/>
            <a:ext cx="8702344" cy="4987716"/>
          </a:xfrm>
          <a:custGeom>
            <a:avLst/>
            <a:gdLst/>
            <a:ahLst/>
            <a:cxnLst/>
            <a:rect r="r" b="b" t="t" l="l"/>
            <a:pathLst>
              <a:path h="4987716" w="8702344">
                <a:moveTo>
                  <a:pt x="0" y="0"/>
                </a:moveTo>
                <a:lnTo>
                  <a:pt x="8702344" y="0"/>
                </a:lnTo>
                <a:lnTo>
                  <a:pt x="8702344" y="4987716"/>
                </a:lnTo>
                <a:lnTo>
                  <a:pt x="0" y="4987716"/>
                </a:lnTo>
                <a:lnTo>
                  <a:pt x="0" y="0"/>
                </a:lnTo>
                <a:close/>
              </a:path>
            </a:pathLst>
          </a:custGeom>
          <a:blipFill>
            <a:blip r:embed="rId6"/>
            <a:stretch>
              <a:fillRect l="-36" t="0" r="-36" b="0"/>
            </a:stretch>
          </a:blipFill>
        </p:spPr>
      </p:sp>
      <p:sp>
        <p:nvSpPr>
          <p:cNvPr name="TextBox 7" id="7"/>
          <p:cNvSpPr txBox="true"/>
          <p:nvPr/>
        </p:nvSpPr>
        <p:spPr>
          <a:xfrm rot="0">
            <a:off x="15381333" y="688975"/>
            <a:ext cx="2588835"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FF3131"/>
                </a:solidFill>
                <a:latin typeface="Comic Sans Bold"/>
                <a:ea typeface="Comic Sans Bold"/>
                <a:cs typeface="Comic Sans Bold"/>
                <a:sym typeface="Comic Sans Bold"/>
              </a:rPr>
              <a:t>Fiscal Year - 2023</a:t>
            </a:r>
          </a:p>
        </p:txBody>
      </p:sp>
      <p:sp>
        <p:nvSpPr>
          <p:cNvPr name="TextBox 8" id="8"/>
          <p:cNvSpPr txBox="true"/>
          <p:nvPr/>
        </p:nvSpPr>
        <p:spPr>
          <a:xfrm rot="0">
            <a:off x="6237336" y="5725658"/>
            <a:ext cx="2588835"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FF3131"/>
                </a:solidFill>
                <a:latin typeface="Comic Sans Bold"/>
                <a:ea typeface="Comic Sans Bold"/>
                <a:cs typeface="Comic Sans Bold"/>
                <a:sym typeface="Comic Sans Bold"/>
              </a:rPr>
              <a:t>Fiscal Year - 2024</a:t>
            </a:r>
          </a:p>
        </p:txBody>
      </p:sp>
      <p:sp>
        <p:nvSpPr>
          <p:cNvPr name="TextBox 9" id="9"/>
          <p:cNvSpPr txBox="true"/>
          <p:nvPr/>
        </p:nvSpPr>
        <p:spPr>
          <a:xfrm rot="0">
            <a:off x="10406569" y="6008232"/>
            <a:ext cx="6501056" cy="364871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ctr">
              <a:lnSpc>
                <a:spcPts val="3639"/>
              </a:lnSpc>
            </a:pPr>
          </a:p>
          <a:p>
            <a:pPr algn="l" marL="561339" indent="-280669" lvl="1">
              <a:lnSpc>
                <a:spcPts val="3639"/>
              </a:lnSpc>
              <a:buFont typeface="Arial"/>
              <a:buChar char="•"/>
            </a:pPr>
            <a:r>
              <a:rPr lang="en-US" b="true" sz="2599">
                <a:solidFill>
                  <a:srgbClr val="EB9838"/>
                </a:solidFill>
                <a:latin typeface="Canva Sans Bold"/>
                <a:ea typeface="Canva Sans Bold"/>
                <a:cs typeface="Canva Sans Bold"/>
                <a:sym typeface="Canva Sans Bold"/>
              </a:rPr>
              <a:t>Sales peak consistently in the final month of the last fiscal quarter.</a:t>
            </a:r>
          </a:p>
          <a:p>
            <a:pPr algn="l">
              <a:lnSpc>
                <a:spcPts val="3639"/>
              </a:lnSpc>
            </a:pPr>
          </a:p>
          <a:p>
            <a:pPr algn="l" marL="561339" indent="-280669" lvl="1">
              <a:lnSpc>
                <a:spcPts val="3639"/>
              </a:lnSpc>
              <a:spcBef>
                <a:spcPct val="0"/>
              </a:spcBef>
              <a:buFont typeface="Arial"/>
              <a:buChar char="•"/>
            </a:pPr>
            <a:r>
              <a:rPr lang="en-US" b="true" sz="2599">
                <a:solidFill>
                  <a:srgbClr val="EB9838"/>
                </a:solidFill>
                <a:latin typeface="Canva Sans Bold"/>
                <a:ea typeface="Canva Sans Bold"/>
                <a:cs typeface="Canva Sans Bold"/>
                <a:sym typeface="Canva Sans Bold"/>
              </a:rPr>
              <a:t>There is a steady increase in sales during the third quarter of each fiscal year.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740456" y="1530350"/>
            <a:ext cx="16547544" cy="6994525"/>
          </a:xfrm>
          <a:prstGeom prst="rect">
            <a:avLst/>
          </a:prstGeom>
        </p:spPr>
        <p:txBody>
          <a:bodyPr anchor="t" rtlCol="false" tIns="0" lIns="0" bIns="0" rIns="0">
            <a:spAutoFit/>
          </a:bodyPr>
          <a:lstStyle/>
          <a:p>
            <a:pPr algn="l">
              <a:lnSpc>
                <a:spcPts val="3499"/>
              </a:lnSpc>
            </a:pPr>
            <a:r>
              <a:rPr lang="en-US" sz="2499" b="true">
                <a:solidFill>
                  <a:srgbClr val="FF3131"/>
                </a:solidFill>
                <a:latin typeface="Canva Sans Bold"/>
                <a:ea typeface="Canva Sans Bold"/>
                <a:cs typeface="Canva Sans Bold"/>
                <a:sym typeface="Canva Sans Bold"/>
              </a:rPr>
              <a:t>Fiscal Year-End Push: </a:t>
            </a:r>
          </a:p>
          <a:p>
            <a:pPr algn="l" marL="539748" indent="-269874" lvl="1">
              <a:lnSpc>
                <a:spcPts val="3499"/>
              </a:lnSpc>
              <a:buFont typeface="Arial"/>
              <a:buChar char="•"/>
            </a:pPr>
            <a:r>
              <a:rPr lang="en-US" sz="2499">
                <a:solidFill>
                  <a:srgbClr val="8CCDB0"/>
                </a:solidFill>
                <a:latin typeface="Canva Sans"/>
                <a:ea typeface="Canva Sans"/>
                <a:cs typeface="Canva Sans"/>
                <a:sym typeface="Canva Sans"/>
              </a:rPr>
              <a:t>As the financial year in India ends in March, many people and businesses buy vehicles before the new fiscal year starts. </a:t>
            </a:r>
          </a:p>
          <a:p>
            <a:pPr algn="l" marL="539748" indent="-269874" lvl="1">
              <a:lnSpc>
                <a:spcPts val="3499"/>
              </a:lnSpc>
              <a:buFont typeface="Arial"/>
              <a:buChar char="•"/>
            </a:pPr>
            <a:r>
              <a:rPr lang="en-US" sz="2499">
                <a:solidFill>
                  <a:srgbClr val="8CCDB0"/>
                </a:solidFill>
                <a:latin typeface="Canva Sans"/>
                <a:ea typeface="Canva Sans"/>
                <a:cs typeface="Canva Sans"/>
                <a:sym typeface="Canva Sans"/>
              </a:rPr>
              <a:t>This is often done for financial planning and tax-saving purposes, as it can help them claim depreciation benefits or tax deductions.</a:t>
            </a:r>
          </a:p>
          <a:p>
            <a:pPr algn="l">
              <a:lnSpc>
                <a:spcPts val="3499"/>
              </a:lnSpc>
            </a:pPr>
          </a:p>
          <a:p>
            <a:pPr algn="l">
              <a:lnSpc>
                <a:spcPts val="3499"/>
              </a:lnSpc>
            </a:pPr>
            <a:r>
              <a:rPr lang="en-US" sz="2499" b="true">
                <a:solidFill>
                  <a:srgbClr val="FF3131"/>
                </a:solidFill>
                <a:latin typeface="Canva Sans Bold"/>
                <a:ea typeface="Canva Sans Bold"/>
                <a:cs typeface="Canva Sans Bold"/>
                <a:sym typeface="Canva Sans Bold"/>
              </a:rPr>
              <a:t>Increased Availability of Models: </a:t>
            </a:r>
          </a:p>
          <a:p>
            <a:pPr algn="l" marL="539748" indent="-269874" lvl="1">
              <a:lnSpc>
                <a:spcPts val="3499"/>
              </a:lnSpc>
              <a:buFont typeface="Arial"/>
              <a:buChar char="•"/>
            </a:pPr>
            <a:r>
              <a:rPr lang="en-US" sz="2499">
                <a:solidFill>
                  <a:srgbClr val="8CCDB0"/>
                </a:solidFill>
                <a:latin typeface="Canva Sans"/>
                <a:ea typeface="Canva Sans"/>
                <a:cs typeface="Canva Sans"/>
                <a:sym typeface="Canva Sans"/>
              </a:rPr>
              <a:t>Automakers often release new models or variants at the start of the calendar year, so by the last quarter of the fiscal year, consumers have more options and the latest models to choose from.</a:t>
            </a:r>
          </a:p>
          <a:p>
            <a:pPr algn="l">
              <a:lnSpc>
                <a:spcPts val="3499"/>
              </a:lnSpc>
            </a:pPr>
          </a:p>
          <a:p>
            <a:pPr algn="l">
              <a:lnSpc>
                <a:spcPts val="3499"/>
              </a:lnSpc>
            </a:pPr>
            <a:r>
              <a:rPr lang="en-US" sz="2499" b="true">
                <a:solidFill>
                  <a:srgbClr val="FF3131"/>
                </a:solidFill>
                <a:latin typeface="Canva Sans Bold"/>
                <a:ea typeface="Canva Sans Bold"/>
                <a:cs typeface="Canva Sans Bold"/>
                <a:sym typeface="Canva Sans Bold"/>
              </a:rPr>
              <a:t>Festival Purchases</a:t>
            </a:r>
            <a:r>
              <a:rPr lang="en-US" sz="2499" b="true">
                <a:solidFill>
                  <a:srgbClr val="FF3131"/>
                </a:solidFill>
                <a:latin typeface="Canva Sans Bold"/>
                <a:ea typeface="Canva Sans Bold"/>
                <a:cs typeface="Canva Sans Bold"/>
                <a:sym typeface="Canva Sans Bold"/>
              </a:rPr>
              <a:t>: </a:t>
            </a:r>
          </a:p>
          <a:p>
            <a:pPr algn="l" marL="539748" indent="-269874" lvl="1">
              <a:lnSpc>
                <a:spcPts val="3499"/>
              </a:lnSpc>
              <a:buFont typeface="Arial"/>
              <a:buChar char="•"/>
            </a:pPr>
            <a:r>
              <a:rPr lang="en-US" sz="2499">
                <a:solidFill>
                  <a:srgbClr val="8CCDB0"/>
                </a:solidFill>
                <a:latin typeface="Canva Sans"/>
                <a:ea typeface="Canva Sans"/>
                <a:cs typeface="Canva Sans"/>
                <a:sym typeface="Canva Sans"/>
              </a:rPr>
              <a:t>India's festival season, starting in September is a significant time for consumers, often associated with purchasing valuable items like cars, jewelry, and electronics. </a:t>
            </a:r>
          </a:p>
          <a:p>
            <a:pPr algn="l" marL="539748" indent="-269874" lvl="1">
              <a:lnSpc>
                <a:spcPts val="3499"/>
              </a:lnSpc>
              <a:buFont typeface="Arial"/>
              <a:buChar char="•"/>
            </a:pPr>
            <a:r>
              <a:rPr lang="en-US" sz="2499">
                <a:solidFill>
                  <a:srgbClr val="8CCDB0"/>
                </a:solidFill>
                <a:latin typeface="Canva Sans"/>
                <a:ea typeface="Canva Sans"/>
                <a:cs typeface="Canva Sans"/>
                <a:sym typeface="Canva Sans"/>
              </a:rPr>
              <a:t>Automakers and retailers often offer special discounts, promotions, and new product launches to </a:t>
            </a:r>
          </a:p>
          <a:p>
            <a:pPr algn="l">
              <a:lnSpc>
                <a:spcPts val="3499"/>
              </a:lnSpc>
            </a:pPr>
            <a:r>
              <a:rPr lang="en-US" sz="2499">
                <a:solidFill>
                  <a:srgbClr val="8CCDB0"/>
                </a:solidFill>
                <a:latin typeface="Canva Sans"/>
                <a:ea typeface="Canva Sans"/>
                <a:cs typeface="Canva Sans"/>
                <a:sym typeface="Canva Sans"/>
              </a:rPr>
              <a:t>      attract buyers, further boosting sales during this festive season.</a:t>
            </a:r>
          </a:p>
          <a:p>
            <a:pPr algn="l">
              <a:lnSpc>
                <a:spcPts val="3499"/>
              </a:lnSpc>
              <a:spcBef>
                <a:spcPct val="0"/>
              </a:spcBef>
            </a:pPr>
          </a:p>
        </p:txBody>
      </p:sp>
      <p:sp>
        <p:nvSpPr>
          <p:cNvPr name="TextBox 4" id="4"/>
          <p:cNvSpPr txBox="true"/>
          <p:nvPr/>
        </p:nvSpPr>
        <p:spPr>
          <a:xfrm rot="0">
            <a:off x="2036618" y="33655"/>
            <a:ext cx="16079932" cy="981075"/>
          </a:xfrm>
          <a:prstGeom prst="rect">
            <a:avLst/>
          </a:prstGeom>
        </p:spPr>
        <p:txBody>
          <a:bodyPr anchor="t" rtlCol="false" tIns="0" lIns="0" bIns="0" rIns="0">
            <a:spAutoFit/>
          </a:bodyPr>
          <a:lstStyle/>
          <a:p>
            <a:pPr algn="just">
              <a:lnSpc>
                <a:spcPts val="3900"/>
              </a:lnSpc>
            </a:pPr>
            <a:r>
              <a:rPr lang="en-US" sz="3000" b="true">
                <a:solidFill>
                  <a:srgbClr val="FFFFFF"/>
                </a:solidFill>
                <a:latin typeface="Libre Baskerville Bold"/>
                <a:ea typeface="Libre Baskerville Bold"/>
                <a:cs typeface="Libre Baskerville Bold"/>
                <a:sym typeface="Libre Baskerville Bold"/>
              </a:rPr>
              <a:t>What are the peak and low season months for EV sales based </a:t>
            </a:r>
          </a:p>
          <a:p>
            <a:pPr algn="just">
              <a:lnSpc>
                <a:spcPts val="3900"/>
              </a:lnSpc>
              <a:spcBef>
                <a:spcPct val="0"/>
              </a:spcBef>
            </a:pPr>
            <a:r>
              <a:rPr lang="en-US" b="true" sz="3000">
                <a:solidFill>
                  <a:srgbClr val="FFFFFF"/>
                </a:solidFill>
                <a:latin typeface="Libre Baskerville Bold"/>
                <a:ea typeface="Libre Baskerville Bold"/>
                <a:cs typeface="Libre Baskerville Bold"/>
                <a:sym typeface="Libre Baskerville Bold"/>
              </a:rPr>
              <a:t>on the data from 2022 to 2024?</a:t>
            </a:r>
          </a:p>
        </p:txBody>
      </p:sp>
      <p:sp>
        <p:nvSpPr>
          <p:cNvPr name="TextBox 5" id="5"/>
          <p:cNvSpPr txBox="true"/>
          <p:nvPr/>
        </p:nvSpPr>
        <p:spPr>
          <a:xfrm rot="0">
            <a:off x="149423" y="5080"/>
            <a:ext cx="1549003" cy="1047750"/>
          </a:xfrm>
          <a:prstGeom prst="rect">
            <a:avLst/>
          </a:prstGeom>
        </p:spPr>
        <p:txBody>
          <a:bodyPr anchor="t" rtlCol="false" tIns="0" lIns="0" bIns="0" rIns="0">
            <a:spAutoFit/>
          </a:bodyPr>
          <a:lstStyle/>
          <a:p>
            <a:pPr algn="ctr">
              <a:lnSpc>
                <a:spcPts val="4200"/>
              </a:lnSpc>
            </a:pPr>
            <a:r>
              <a:rPr lang="en-US" sz="3000" b="true">
                <a:solidFill>
                  <a:srgbClr val="FFB700"/>
                </a:solidFill>
                <a:latin typeface="Canva Sans Bold"/>
                <a:ea typeface="Canva Sans Bold"/>
                <a:cs typeface="Canva Sans Bold"/>
                <a:sym typeface="Canva Sans Bold"/>
              </a:rPr>
              <a:t>Analysis</a:t>
            </a:r>
          </a:p>
          <a:p>
            <a:pPr algn="ctr">
              <a:lnSpc>
                <a:spcPts val="4200"/>
              </a:lnSpc>
            </a:pPr>
            <a:r>
              <a:rPr lang="en-US" sz="3000" b="true">
                <a:solidFill>
                  <a:srgbClr val="FFB700"/>
                </a:solidFill>
                <a:latin typeface="Canva Sans Bold"/>
                <a:ea typeface="Canva Sans Bold"/>
                <a:cs typeface="Canva Sans Bold"/>
                <a:sym typeface="Canva Sans Bold"/>
              </a:rPr>
              <a:t>8</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036618" y="1415574"/>
            <a:ext cx="10478332" cy="7842726"/>
          </a:xfrm>
          <a:custGeom>
            <a:avLst/>
            <a:gdLst/>
            <a:ahLst/>
            <a:cxnLst/>
            <a:rect r="r" b="b" t="t" l="l"/>
            <a:pathLst>
              <a:path h="7842726" w="10478332">
                <a:moveTo>
                  <a:pt x="0" y="0"/>
                </a:moveTo>
                <a:lnTo>
                  <a:pt x="10478332" y="0"/>
                </a:lnTo>
                <a:lnTo>
                  <a:pt x="10478332" y="7842726"/>
                </a:lnTo>
                <a:lnTo>
                  <a:pt x="0" y="7842726"/>
                </a:lnTo>
                <a:lnTo>
                  <a:pt x="0" y="0"/>
                </a:lnTo>
                <a:close/>
              </a:path>
            </a:pathLst>
          </a:custGeom>
          <a:blipFill>
            <a:blip r:embed="rId4"/>
            <a:stretch>
              <a:fillRect l="0" t="0" r="0" b="-5625"/>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peak and low season months for EV sales based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on the data from 2022 to 2024?</a:t>
            </a:r>
          </a:p>
        </p:txBody>
      </p:sp>
      <p:sp>
        <p:nvSpPr>
          <p:cNvPr name="TextBox 5" id="5"/>
          <p:cNvSpPr txBox="true"/>
          <p:nvPr/>
        </p:nvSpPr>
        <p:spPr>
          <a:xfrm rot="0">
            <a:off x="97869"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8</a:t>
            </a:r>
          </a:p>
        </p:txBody>
      </p:sp>
      <p:sp>
        <p:nvSpPr>
          <p:cNvPr name="TextBox 6" id="6"/>
          <p:cNvSpPr txBox="true"/>
          <p:nvPr/>
        </p:nvSpPr>
        <p:spPr>
          <a:xfrm rot="0">
            <a:off x="7596393" y="9201150"/>
            <a:ext cx="4941332"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F3131"/>
                </a:solidFill>
                <a:latin typeface="Canva Sans Bold"/>
                <a:ea typeface="Canva Sans Bold"/>
                <a:cs typeface="Canva Sans Bold"/>
                <a:sym typeface="Canva Sans Bold"/>
              </a:rPr>
              <a:t>Source </a:t>
            </a:r>
            <a:r>
              <a:rPr lang="en-US" b="true" sz="2500">
                <a:solidFill>
                  <a:srgbClr val="FFFFFF"/>
                </a:solidFill>
                <a:latin typeface="Canva Sans Bold"/>
                <a:ea typeface="Canva Sans Bold"/>
                <a:cs typeface="Canva Sans Bold"/>
                <a:sym typeface="Canva Sans Bold"/>
              </a:rPr>
              <a:t>:</a:t>
            </a:r>
            <a:r>
              <a:rPr lang="en-US" b="true" sz="2500">
                <a:solidFill>
                  <a:srgbClr val="FF3131"/>
                </a:solidFill>
                <a:latin typeface="Canva Sans Bold"/>
                <a:ea typeface="Canva Sans Bold"/>
                <a:cs typeface="Canva Sans Bold"/>
                <a:sym typeface="Canva Sans Bold"/>
              </a:rPr>
              <a:t> </a:t>
            </a:r>
            <a:r>
              <a:rPr lang="en-US" b="true" sz="2500">
                <a:solidFill>
                  <a:srgbClr val="FFB700"/>
                </a:solidFill>
                <a:latin typeface="Canva Sans Bold"/>
                <a:ea typeface="Canva Sans Bold"/>
                <a:cs typeface="Canva Sans Bold"/>
                <a:sym typeface="Canva Sans Bold"/>
              </a:rPr>
              <a:t>vahan.parivahan.gov.in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387" y="1914322"/>
            <a:ext cx="14279226" cy="2711782"/>
          </a:xfrm>
          <a:custGeom>
            <a:avLst/>
            <a:gdLst/>
            <a:ahLst/>
            <a:cxnLst/>
            <a:rect r="r" b="b" t="t" l="l"/>
            <a:pathLst>
              <a:path h="2711782" w="14279226">
                <a:moveTo>
                  <a:pt x="0" y="0"/>
                </a:moveTo>
                <a:lnTo>
                  <a:pt x="14279226" y="0"/>
                </a:lnTo>
                <a:lnTo>
                  <a:pt x="14279226" y="2711782"/>
                </a:lnTo>
                <a:lnTo>
                  <a:pt x="0" y="2711782"/>
                </a:lnTo>
                <a:lnTo>
                  <a:pt x="0" y="0"/>
                </a:lnTo>
                <a:close/>
              </a:path>
            </a:pathLst>
          </a:custGeom>
          <a:blipFill>
            <a:blip r:embed="rId3"/>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peak and low season months for EV sales based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on the data from 2022 to 2024?</a:t>
            </a:r>
          </a:p>
        </p:txBody>
      </p:sp>
      <p:sp>
        <p:nvSpPr>
          <p:cNvPr name="TextBox 5" id="5"/>
          <p:cNvSpPr txBox="true"/>
          <p:nvPr/>
        </p:nvSpPr>
        <p:spPr>
          <a:xfrm rot="0">
            <a:off x="97869"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8</a:t>
            </a:r>
          </a:p>
        </p:txBody>
      </p:sp>
      <p:sp>
        <p:nvSpPr>
          <p:cNvPr name="TextBox 6" id="6"/>
          <p:cNvSpPr txBox="true"/>
          <p:nvPr/>
        </p:nvSpPr>
        <p:spPr>
          <a:xfrm rot="0">
            <a:off x="12144584" y="4568954"/>
            <a:ext cx="4139089"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F3131"/>
                </a:solidFill>
                <a:latin typeface="Canva Sans Bold"/>
                <a:ea typeface="Canva Sans Bold"/>
                <a:cs typeface="Canva Sans Bold"/>
                <a:sym typeface="Canva Sans Bold"/>
              </a:rPr>
              <a:t>Source </a:t>
            </a:r>
            <a:r>
              <a:rPr lang="en-US" b="true" sz="2500">
                <a:solidFill>
                  <a:srgbClr val="FFFFFF"/>
                </a:solidFill>
                <a:latin typeface="Canva Sans Bold"/>
                <a:ea typeface="Canva Sans Bold"/>
                <a:cs typeface="Canva Sans Bold"/>
                <a:sym typeface="Canva Sans Bold"/>
              </a:rPr>
              <a:t>:</a:t>
            </a:r>
            <a:r>
              <a:rPr lang="en-US" b="true" sz="2500">
                <a:solidFill>
                  <a:srgbClr val="FF3131"/>
                </a:solidFill>
                <a:latin typeface="Canva Sans Bold"/>
                <a:ea typeface="Canva Sans Bold"/>
                <a:cs typeface="Canva Sans Bold"/>
                <a:sym typeface="Canva Sans Bold"/>
              </a:rPr>
              <a:t> </a:t>
            </a:r>
            <a:r>
              <a:rPr lang="en-US" b="true" sz="2500">
                <a:solidFill>
                  <a:srgbClr val="FFB700"/>
                </a:solidFill>
                <a:latin typeface="Canva Sans Bold"/>
                <a:ea typeface="Canva Sans Bold"/>
                <a:cs typeface="Canva Sans Bold"/>
                <a:sym typeface="Canva Sans Bold"/>
              </a:rPr>
              <a:t>mercomindia.com</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pic>
        <p:nvPicPr>
          <p:cNvPr name="Picture 31" id="31"/>
          <p:cNvPicPr>
            <a:picLocks noChangeAspect="true"/>
          </p:cNvPicPr>
          <p:nvPr/>
        </p:nvPicPr>
        <p:blipFill>
          <a:blip r:embed="rId4"/>
          <a:srcRect l="0" t="0" r="0" b="0"/>
          <a:stretch>
            <a:fillRect/>
          </a:stretch>
        </p:blipFill>
        <p:spPr>
          <a:xfrm flipH="false" flipV="false" rot="0">
            <a:off x="7349861" y="8031735"/>
            <a:ext cx="1555527" cy="1493306"/>
          </a:xfrm>
          <a:prstGeom prst="rect">
            <a:avLst/>
          </a:prstGeom>
        </p:spPr>
      </p:pic>
      <p:sp>
        <p:nvSpPr>
          <p:cNvPr name="TextBox 32" id="32"/>
          <p:cNvSpPr txBox="true"/>
          <p:nvPr/>
        </p:nvSpPr>
        <p:spPr>
          <a:xfrm rot="0">
            <a:off x="6472397" y="543179"/>
            <a:ext cx="5343205"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6" id="36"/>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
        <p:nvSpPr>
          <p:cNvPr name="TextBox 37" id="37"/>
          <p:cNvSpPr txBox="true"/>
          <p:nvPr/>
        </p:nvSpPr>
        <p:spPr>
          <a:xfrm rot="0">
            <a:off x="2319782" y="8429637"/>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Future Projections and Revenue Estimation</a:t>
            </a:r>
          </a:p>
        </p:txBody>
      </p:sp>
    </p:spTree>
  </p:cSld>
  <p:clrMapOvr>
    <a:masterClrMapping/>
  </p:clrMapOvr>
  <p:transition spd="slow">
    <p:cover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855048"/>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What is the projected number of EV sales (including 2-wheelers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and 4-wheelers) for the top 10 states by penetration rate, in 2030, based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on the compounded annual growth rate (CAGR) from previous years?</a:t>
            </a:r>
          </a:p>
        </p:txBody>
      </p:sp>
      <p:sp>
        <p:nvSpPr>
          <p:cNvPr name="TextBox 4" id="4"/>
          <p:cNvSpPr txBox="true"/>
          <p:nvPr/>
        </p:nvSpPr>
        <p:spPr>
          <a:xfrm rot="0">
            <a:off x="202644" y="182647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9</a:t>
            </a:r>
          </a:p>
        </p:txBody>
      </p:sp>
    </p:spTree>
  </p:cSld>
  <p:clrMapOvr>
    <a:masterClrMapping/>
  </p:clrMapOvr>
  <p:transition spd="slow">
    <p:cover dir="ld"/>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709100" y="2288380"/>
            <a:ext cx="8869800" cy="1396172"/>
          </a:xfrm>
          <a:custGeom>
            <a:avLst/>
            <a:gdLst/>
            <a:ahLst/>
            <a:cxnLst/>
            <a:rect r="r" b="b" t="t" l="l"/>
            <a:pathLst>
              <a:path h="1396172" w="8869800">
                <a:moveTo>
                  <a:pt x="0" y="0"/>
                </a:moveTo>
                <a:lnTo>
                  <a:pt x="8869800" y="0"/>
                </a:lnTo>
                <a:lnTo>
                  <a:pt x="8869800" y="1396172"/>
                </a:lnTo>
                <a:lnTo>
                  <a:pt x="0" y="1396172"/>
                </a:lnTo>
                <a:lnTo>
                  <a:pt x="0" y="0"/>
                </a:lnTo>
                <a:close/>
              </a:path>
            </a:pathLst>
          </a:custGeom>
          <a:blipFill>
            <a:blip r:embed="rId4"/>
            <a:stretch>
              <a:fillRect l="0" t="0" r="0" b="0"/>
            </a:stretch>
          </a:blipFill>
        </p:spPr>
      </p:sp>
      <p:sp>
        <p:nvSpPr>
          <p:cNvPr name="Freeform 4" id="4"/>
          <p:cNvSpPr/>
          <p:nvPr/>
        </p:nvSpPr>
        <p:spPr>
          <a:xfrm flipH="false" flipV="false" rot="0">
            <a:off x="4709100" y="3999103"/>
            <a:ext cx="8869800" cy="5743714"/>
          </a:xfrm>
          <a:custGeom>
            <a:avLst/>
            <a:gdLst/>
            <a:ahLst/>
            <a:cxnLst/>
            <a:rect r="r" b="b" t="t" l="l"/>
            <a:pathLst>
              <a:path h="5743714" w="8869800">
                <a:moveTo>
                  <a:pt x="0" y="0"/>
                </a:moveTo>
                <a:lnTo>
                  <a:pt x="8869800" y="0"/>
                </a:lnTo>
                <a:lnTo>
                  <a:pt x="8869800" y="5743713"/>
                </a:lnTo>
                <a:lnTo>
                  <a:pt x="0" y="5743713"/>
                </a:lnTo>
                <a:lnTo>
                  <a:pt x="0" y="0"/>
                </a:lnTo>
                <a:close/>
              </a:path>
            </a:pathLst>
          </a:custGeom>
          <a:blipFill>
            <a:blip r:embed="rId5"/>
            <a:stretch>
              <a:fillRect l="0" t="0" r="0" b="0"/>
            </a:stretch>
          </a:blipFill>
        </p:spPr>
      </p:sp>
      <p:sp>
        <p:nvSpPr>
          <p:cNvPr name="TextBox 5" id="5"/>
          <p:cNvSpPr txBox="true"/>
          <p:nvPr/>
        </p:nvSpPr>
        <p:spPr>
          <a:xfrm rot="0">
            <a:off x="2036618"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What is the projected number of EV sales (including 2-wheelers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and 4-wheelers) for the top 10 states by penetration rate, in 2030, based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on the compounded annual growth rate (CAGR) from previous years?</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9</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036618" y="2212866"/>
            <a:ext cx="12247223" cy="775141"/>
          </a:xfrm>
          <a:custGeom>
            <a:avLst/>
            <a:gdLst/>
            <a:ahLst/>
            <a:cxnLst/>
            <a:rect r="r" b="b" t="t" l="l"/>
            <a:pathLst>
              <a:path h="775141" w="12247223">
                <a:moveTo>
                  <a:pt x="0" y="0"/>
                </a:moveTo>
                <a:lnTo>
                  <a:pt x="12247223" y="0"/>
                </a:lnTo>
                <a:lnTo>
                  <a:pt x="12247223" y="775141"/>
                </a:lnTo>
                <a:lnTo>
                  <a:pt x="0" y="775141"/>
                </a:lnTo>
                <a:lnTo>
                  <a:pt x="0" y="0"/>
                </a:lnTo>
                <a:close/>
              </a:path>
            </a:pathLst>
          </a:custGeom>
          <a:blipFill>
            <a:blip r:embed="rId4"/>
            <a:stretch>
              <a:fillRect l="0" t="0" r="0" b="0"/>
            </a:stretch>
          </a:blipFill>
        </p:spPr>
      </p:sp>
      <p:sp>
        <p:nvSpPr>
          <p:cNvPr name="TextBox 4" id="4"/>
          <p:cNvSpPr txBox="true"/>
          <p:nvPr/>
        </p:nvSpPr>
        <p:spPr>
          <a:xfrm rot="0">
            <a:off x="2036618"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What is the projected number of EV sales (including 2-wheelers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and 4-wheelers) for the top 10 states by penetration rate, in 2030, based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on the compounded annual growth rate (CAGR) from previous years?</a:t>
            </a: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9</a:t>
            </a:r>
          </a:p>
        </p:txBody>
      </p:sp>
      <p:sp>
        <p:nvSpPr>
          <p:cNvPr name="Freeform 6" id="6"/>
          <p:cNvSpPr/>
          <p:nvPr/>
        </p:nvSpPr>
        <p:spPr>
          <a:xfrm flipH="false" flipV="false" rot="0">
            <a:off x="2036618" y="3868460"/>
            <a:ext cx="8180966" cy="2550080"/>
          </a:xfrm>
          <a:custGeom>
            <a:avLst/>
            <a:gdLst/>
            <a:ahLst/>
            <a:cxnLst/>
            <a:rect r="r" b="b" t="t" l="l"/>
            <a:pathLst>
              <a:path h="2550080" w="8180966">
                <a:moveTo>
                  <a:pt x="0" y="0"/>
                </a:moveTo>
                <a:lnTo>
                  <a:pt x="8180966" y="0"/>
                </a:lnTo>
                <a:lnTo>
                  <a:pt x="8180966" y="2550080"/>
                </a:lnTo>
                <a:lnTo>
                  <a:pt x="0" y="2550080"/>
                </a:lnTo>
                <a:lnTo>
                  <a:pt x="0" y="0"/>
                </a:lnTo>
                <a:close/>
              </a:path>
            </a:pathLst>
          </a:custGeom>
          <a:blipFill>
            <a:blip r:embed="rId5"/>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733452"/>
            <a:ext cx="7308449" cy="4820096"/>
          </a:xfrm>
          <a:custGeom>
            <a:avLst/>
            <a:gdLst/>
            <a:ahLst/>
            <a:cxnLst/>
            <a:rect r="r" b="b" t="t" l="l"/>
            <a:pathLst>
              <a:path h="4820096" w="7308449">
                <a:moveTo>
                  <a:pt x="0" y="0"/>
                </a:moveTo>
                <a:lnTo>
                  <a:pt x="7308449" y="0"/>
                </a:lnTo>
                <a:lnTo>
                  <a:pt x="7308449" y="4820096"/>
                </a:lnTo>
                <a:lnTo>
                  <a:pt x="0" y="4820096"/>
                </a:lnTo>
                <a:lnTo>
                  <a:pt x="0" y="0"/>
                </a:lnTo>
                <a:close/>
              </a:path>
            </a:pathLst>
          </a:custGeom>
          <a:blipFill>
            <a:blip r:embed="rId4"/>
            <a:stretch>
              <a:fillRect l="0" t="0" r="0" b="0"/>
            </a:stretch>
          </a:blipFill>
        </p:spPr>
      </p:sp>
      <p:sp>
        <p:nvSpPr>
          <p:cNvPr name="TextBox 4" id="4"/>
          <p:cNvSpPr txBox="true"/>
          <p:nvPr/>
        </p:nvSpPr>
        <p:spPr>
          <a:xfrm rot="0">
            <a:off x="2046143"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What is the projected number of EV sales (including 2-wheelers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and 4-wheelers) for the top 10 states by penetration rate, in 2030, based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on the compounded annual growth rate (CAGR) from previous years?</a:t>
            </a: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9</a:t>
            </a:r>
          </a:p>
        </p:txBody>
      </p:sp>
      <p:sp>
        <p:nvSpPr>
          <p:cNvPr name="Freeform 6" id="6"/>
          <p:cNvSpPr/>
          <p:nvPr/>
        </p:nvSpPr>
        <p:spPr>
          <a:xfrm flipH="false" flipV="false" rot="0">
            <a:off x="9219334" y="2175397"/>
            <a:ext cx="8039966" cy="6320436"/>
          </a:xfrm>
          <a:custGeom>
            <a:avLst/>
            <a:gdLst/>
            <a:ahLst/>
            <a:cxnLst/>
            <a:rect r="r" b="b" t="t" l="l"/>
            <a:pathLst>
              <a:path h="6320436" w="8039966">
                <a:moveTo>
                  <a:pt x="0" y="0"/>
                </a:moveTo>
                <a:lnTo>
                  <a:pt x="8039966" y="0"/>
                </a:lnTo>
                <a:lnTo>
                  <a:pt x="8039966" y="6320435"/>
                </a:lnTo>
                <a:lnTo>
                  <a:pt x="0" y="6320435"/>
                </a:lnTo>
                <a:lnTo>
                  <a:pt x="0" y="0"/>
                </a:lnTo>
                <a:close/>
              </a:path>
            </a:pathLst>
          </a:custGeom>
          <a:blipFill>
            <a:blip r:embed="rId5"/>
            <a:stretch>
              <a:fillRect l="0" t="0" r="0" b="0"/>
            </a:stretch>
          </a:blipFill>
        </p:spPr>
      </p:sp>
      <p:sp>
        <p:nvSpPr>
          <p:cNvPr name="TextBox 7" id="7"/>
          <p:cNvSpPr txBox="true"/>
          <p:nvPr/>
        </p:nvSpPr>
        <p:spPr>
          <a:xfrm rot="0">
            <a:off x="2239047" y="7747702"/>
            <a:ext cx="4887754"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Penetration Rate and CAGR are in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46143"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What is the projected number of EV sales (including 2-wheelers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and 4-wheelers) for the top 10 states by penetration rate, in 2030, based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on the compounded annual growth rate (CAGR) from previous years?</a:t>
            </a:r>
          </a:p>
        </p:txBody>
      </p:sp>
      <p:sp>
        <p:nvSpPr>
          <p:cNvPr name="TextBox 4" id="4"/>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9</a:t>
            </a:r>
          </a:p>
        </p:txBody>
      </p:sp>
      <p:sp>
        <p:nvSpPr>
          <p:cNvPr name="Freeform 5" id="5"/>
          <p:cNvSpPr/>
          <p:nvPr/>
        </p:nvSpPr>
        <p:spPr>
          <a:xfrm flipH="false" flipV="false" rot="0">
            <a:off x="1481138" y="2531378"/>
            <a:ext cx="6645546" cy="5224244"/>
          </a:xfrm>
          <a:custGeom>
            <a:avLst/>
            <a:gdLst/>
            <a:ahLst/>
            <a:cxnLst/>
            <a:rect r="r" b="b" t="t" l="l"/>
            <a:pathLst>
              <a:path h="5224244" w="6645546">
                <a:moveTo>
                  <a:pt x="0" y="0"/>
                </a:moveTo>
                <a:lnTo>
                  <a:pt x="6645546" y="0"/>
                </a:lnTo>
                <a:lnTo>
                  <a:pt x="6645546" y="5224244"/>
                </a:lnTo>
                <a:lnTo>
                  <a:pt x="0" y="5224244"/>
                </a:lnTo>
                <a:lnTo>
                  <a:pt x="0" y="0"/>
                </a:lnTo>
                <a:close/>
              </a:path>
            </a:pathLst>
          </a:custGeom>
          <a:blipFill>
            <a:blip r:embed="rId4"/>
            <a:stretch>
              <a:fillRect l="0" t="0" r="0" b="0"/>
            </a:stretch>
          </a:blipFill>
        </p:spPr>
      </p:sp>
      <p:sp>
        <p:nvSpPr>
          <p:cNvPr name="TextBox 6" id="6"/>
          <p:cNvSpPr txBox="true"/>
          <p:nvPr/>
        </p:nvSpPr>
        <p:spPr>
          <a:xfrm rot="0">
            <a:off x="9144000" y="2038120"/>
            <a:ext cx="8348102" cy="7482840"/>
          </a:xfrm>
          <a:prstGeom prst="rect">
            <a:avLst/>
          </a:prstGeom>
        </p:spPr>
        <p:txBody>
          <a:bodyPr anchor="t" rtlCol="false" tIns="0" lIns="0" bIns="0" rIns="0">
            <a:spAutoFit/>
          </a:bodyPr>
          <a:lstStyle/>
          <a:p>
            <a:pPr algn="ctr">
              <a:lnSpc>
                <a:spcPts val="3639"/>
              </a:lnSpc>
            </a:pPr>
            <a:r>
              <a:rPr lang="en-US" sz="2599" b="true">
                <a:solidFill>
                  <a:srgbClr val="FFB700"/>
                </a:solidFill>
                <a:latin typeface="Canva Sans Bold"/>
                <a:ea typeface="Canva Sans Bold"/>
                <a:cs typeface="Canva Sans Bold"/>
                <a:sym typeface="Canva Sans Bold"/>
              </a:rPr>
              <a:t>INSIGHTS :</a:t>
            </a:r>
          </a:p>
          <a:p>
            <a:pPr algn="ctr">
              <a:lnSpc>
                <a:spcPts val="3080"/>
              </a:lnSpc>
            </a:pPr>
          </a:p>
          <a:p>
            <a:pPr algn="l" marL="474981" indent="-237491" lvl="1">
              <a:lnSpc>
                <a:spcPts val="3080"/>
              </a:lnSpc>
              <a:buFont typeface="Arial"/>
              <a:buChar char="•"/>
            </a:pPr>
            <a:r>
              <a:rPr lang="en-US" b="true" sz="2200">
                <a:solidFill>
                  <a:srgbClr val="EB9838"/>
                </a:solidFill>
                <a:latin typeface="Canva Sans Bold"/>
                <a:ea typeface="Canva Sans Bold"/>
                <a:cs typeface="Canva Sans Bold"/>
                <a:sym typeface="Canva Sans Bold"/>
              </a:rPr>
              <a:t>Maharashtra, Karnataka, and Kerala are expected to lead the EV market, with each state projected to sell over 2 million units, showing strong growth and adoption.</a:t>
            </a:r>
          </a:p>
          <a:p>
            <a:pPr algn="l">
              <a:lnSpc>
                <a:spcPts val="3080"/>
              </a:lnSpc>
            </a:pPr>
          </a:p>
          <a:p>
            <a:pPr algn="l" marL="474981" indent="-237491" lvl="1">
              <a:lnSpc>
                <a:spcPts val="3080"/>
              </a:lnSpc>
              <a:buFont typeface="Arial"/>
              <a:buChar char="•"/>
            </a:pPr>
            <a:r>
              <a:rPr lang="en-US" b="true" sz="2200">
                <a:solidFill>
                  <a:srgbClr val="EB9838"/>
                </a:solidFill>
                <a:latin typeface="Canva Sans Bold"/>
                <a:ea typeface="Canva Sans Bold"/>
                <a:cs typeface="Canva Sans Bold"/>
                <a:sym typeface="Canva Sans Bold"/>
              </a:rPr>
              <a:t>Chandigarh and Puducherry, however, have slower growth, with sales unlikely to exceed 0.2 million units. This may require better strategies or incentives to increase adoption.</a:t>
            </a:r>
          </a:p>
          <a:p>
            <a:pPr algn="l">
              <a:lnSpc>
                <a:spcPts val="3080"/>
              </a:lnSpc>
            </a:pPr>
          </a:p>
          <a:p>
            <a:pPr algn="l" marL="474981" indent="-237491" lvl="1">
              <a:lnSpc>
                <a:spcPts val="3080"/>
              </a:lnSpc>
              <a:buFont typeface="Arial"/>
              <a:buChar char="•"/>
            </a:pPr>
            <a:r>
              <a:rPr lang="en-US" b="true" sz="2200">
                <a:solidFill>
                  <a:srgbClr val="EB9838"/>
                </a:solidFill>
                <a:latin typeface="Canva Sans Bold"/>
                <a:ea typeface="Canva Sans Bold"/>
                <a:cs typeface="Canva Sans Bold"/>
                <a:sym typeface="Canva Sans Bold"/>
              </a:rPr>
              <a:t>Goa, despite having the highest penetration rate at 13.8%, is projected to sell only 0.5 million units by 2030, likely due to its smaller population.</a:t>
            </a:r>
          </a:p>
          <a:p>
            <a:pPr algn="l">
              <a:lnSpc>
                <a:spcPts val="3080"/>
              </a:lnSpc>
            </a:pPr>
          </a:p>
          <a:p>
            <a:pPr algn="l" marL="474981" indent="-237491" lvl="1">
              <a:lnSpc>
                <a:spcPts val="3080"/>
              </a:lnSpc>
              <a:buFont typeface="Arial"/>
              <a:buChar char="•"/>
            </a:pPr>
            <a:r>
              <a:rPr lang="en-US" b="true" sz="2200">
                <a:solidFill>
                  <a:srgbClr val="EB9838"/>
                </a:solidFill>
                <a:latin typeface="Canva Sans Bold"/>
                <a:ea typeface="Canva Sans Bold"/>
                <a:cs typeface="Canva Sans Bold"/>
                <a:sym typeface="Canva Sans Bold"/>
              </a:rPr>
              <a:t>On the other hand, Chhattisgarh, with a 5.7% penetration rate, is projected to sell 1.15 million units by 2030, indicating rapid growth and a strong market presence.</a:t>
            </a:r>
          </a:p>
          <a:p>
            <a:pPr algn="l">
              <a:lnSpc>
                <a:spcPts val="30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pic>
        <p:nvPicPr>
          <p:cNvPr name="Picture 31" id="31"/>
          <p:cNvPicPr>
            <a:picLocks noChangeAspect="true"/>
          </p:cNvPicPr>
          <p:nvPr/>
        </p:nvPicPr>
        <p:blipFill>
          <a:blip r:embed="rId4"/>
          <a:srcRect l="0" t="0" r="0" b="0"/>
          <a:stretch>
            <a:fillRect/>
          </a:stretch>
        </p:blipFill>
        <p:spPr>
          <a:xfrm flipH="false" flipV="false" rot="0">
            <a:off x="8185613" y="1208302"/>
            <a:ext cx="1916775" cy="1859272"/>
          </a:xfrm>
          <a:prstGeom prst="rect">
            <a:avLst/>
          </a:prstGeom>
        </p:spPr>
      </p:pic>
      <p:sp>
        <p:nvSpPr>
          <p:cNvPr name="TextBox 32" id="32"/>
          <p:cNvSpPr txBox="true"/>
          <p:nvPr/>
        </p:nvSpPr>
        <p:spPr>
          <a:xfrm rot="0">
            <a:off x="6272564" y="565954"/>
            <a:ext cx="5742871"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
        <p:nvSpPr>
          <p:cNvPr name="TextBox 36" id="36"/>
          <p:cNvSpPr txBox="true"/>
          <p:nvPr/>
        </p:nvSpPr>
        <p:spPr>
          <a:xfrm rot="0">
            <a:off x="2319782" y="8429637"/>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Future Projections and Revenue Estimation</a:t>
            </a:r>
          </a:p>
        </p:txBody>
      </p:sp>
      <p:sp>
        <p:nvSpPr>
          <p:cNvPr name="TextBox 37" id="37"/>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8" id="38"/>
          <p:cNvSpPr txBox="true"/>
          <p:nvPr/>
        </p:nvSpPr>
        <p:spPr>
          <a:xfrm rot="0">
            <a:off x="11469287"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Customer Preferences</a:t>
            </a:r>
          </a:p>
        </p:txBody>
      </p:sp>
      <p:sp>
        <p:nvSpPr>
          <p:cNvPr name="TextBox 39" id="39"/>
          <p:cNvSpPr txBox="true"/>
          <p:nvPr/>
        </p:nvSpPr>
        <p:spPr>
          <a:xfrm rot="0">
            <a:off x="11370623" y="8429637"/>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Strategic Recommendations</a:t>
            </a:r>
          </a:p>
        </p:txBody>
      </p:sp>
      <p:sp>
        <p:nvSpPr>
          <p:cNvPr name="TextBox 40" id="40"/>
          <p:cNvSpPr txBox="true"/>
          <p:nvPr/>
        </p:nvSpPr>
        <p:spPr>
          <a:xfrm rot="0">
            <a:off x="11280836" y="6900381"/>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Expansion </a:t>
            </a:r>
          </a:p>
          <a:p>
            <a:pPr algn="ctr">
              <a:lnSpc>
                <a:spcPts val="3897"/>
              </a:lnSpc>
            </a:pPr>
            <a:r>
              <a:rPr lang="en-US" b="true" sz="2997" spc="59">
                <a:solidFill>
                  <a:srgbClr val="1A1A1A"/>
                </a:solidFill>
                <a:latin typeface="DM Sans Bold"/>
                <a:ea typeface="DM Sans Bold"/>
                <a:cs typeface="DM Sans Bold"/>
                <a:sym typeface="DM Sans Bold"/>
              </a:rPr>
              <a:t>Plans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2111582"/>
            <a:ext cx="16079932" cy="1476375"/>
          </a:xfrm>
          <a:prstGeom prst="rect">
            <a:avLst/>
          </a:prstGeom>
        </p:spPr>
        <p:txBody>
          <a:bodyPr anchor="t" rtlCol="false" tIns="0" lIns="0" bIns="0" rIns="0">
            <a:spAutoFit/>
          </a:bodyPr>
          <a:lstStyle/>
          <a:p>
            <a:pPr algn="just">
              <a:lnSpc>
                <a:spcPts val="3900"/>
              </a:lnSpc>
            </a:pPr>
            <a:r>
              <a:rPr lang="en-US" sz="3000" b="true">
                <a:solidFill>
                  <a:srgbClr val="FFFFFF"/>
                </a:solidFill>
                <a:latin typeface="Libre Baskerville Bold"/>
                <a:ea typeface="Libre Baskerville Bold"/>
                <a:cs typeface="Libre Baskerville Bold"/>
                <a:sym typeface="Libre Baskerville Bold"/>
              </a:rPr>
              <a:t>Estimate the revenue growth rate of 4-wheeler and 2-wheelers EVs in </a:t>
            </a:r>
          </a:p>
          <a:p>
            <a:pPr algn="just">
              <a:lnSpc>
                <a:spcPts val="3900"/>
              </a:lnSpc>
            </a:pPr>
            <a:r>
              <a:rPr lang="en-US" sz="3000" b="true">
                <a:solidFill>
                  <a:srgbClr val="FFFFFF"/>
                </a:solidFill>
                <a:latin typeface="Libre Baskerville Bold"/>
                <a:ea typeface="Libre Baskerville Bold"/>
                <a:cs typeface="Libre Baskerville Bold"/>
                <a:sym typeface="Libre Baskerville Bold"/>
              </a:rPr>
              <a:t>India for 2022 vs 2024 and 2023 vs 2024, assuming an </a:t>
            </a:r>
            <a:r>
              <a:rPr lang="en-US" sz="3000" b="true">
                <a:solidFill>
                  <a:srgbClr val="FFFFFF"/>
                </a:solidFill>
                <a:latin typeface="Libre Baskerville Bold"/>
                <a:ea typeface="Libre Baskerville Bold"/>
                <a:cs typeface="Libre Baskerville Bold"/>
                <a:sym typeface="Libre Baskerville Bold"/>
              </a:rPr>
              <a:t>average unit price. </a:t>
            </a:r>
          </a:p>
          <a:p>
            <a:pPr algn="just">
              <a:lnSpc>
                <a:spcPts val="3900"/>
              </a:lnSpc>
              <a:spcBef>
                <a:spcPct val="0"/>
              </a:spcBef>
            </a:pPr>
            <a:r>
              <a:rPr lang="en-US" b="true" sz="3000">
                <a:solidFill>
                  <a:srgbClr val="FFFFFF"/>
                </a:solidFill>
                <a:latin typeface="Libre Baskerville Bold"/>
                <a:ea typeface="Libre Baskerville Bold"/>
                <a:cs typeface="Libre Baskerville Bold"/>
                <a:sym typeface="Libre Baskerville Bold"/>
              </a:rPr>
              <a:t>(2W - 85,000) and (4W - 15,00,000)</a:t>
            </a:r>
          </a:p>
        </p:txBody>
      </p:sp>
      <p:sp>
        <p:nvSpPr>
          <p:cNvPr name="TextBox 4" id="4"/>
          <p:cNvSpPr txBox="true"/>
          <p:nvPr/>
        </p:nvSpPr>
        <p:spPr>
          <a:xfrm rot="0">
            <a:off x="202644" y="2083007"/>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90539" y="2344214"/>
            <a:ext cx="10435110" cy="1389243"/>
          </a:xfrm>
          <a:custGeom>
            <a:avLst/>
            <a:gdLst/>
            <a:ahLst/>
            <a:cxnLst/>
            <a:rect r="r" b="b" t="t" l="l"/>
            <a:pathLst>
              <a:path h="1389243" w="10435110">
                <a:moveTo>
                  <a:pt x="0" y="0"/>
                </a:moveTo>
                <a:lnTo>
                  <a:pt x="10435110" y="0"/>
                </a:lnTo>
                <a:lnTo>
                  <a:pt x="10435110" y="1389244"/>
                </a:lnTo>
                <a:lnTo>
                  <a:pt x="0" y="1389244"/>
                </a:lnTo>
                <a:lnTo>
                  <a:pt x="0" y="0"/>
                </a:lnTo>
                <a:close/>
              </a:path>
            </a:pathLst>
          </a:custGeom>
          <a:blipFill>
            <a:blip r:embed="rId4"/>
            <a:stretch>
              <a:fillRect l="0" t="0" r="0" b="0"/>
            </a:stretch>
          </a:blipFill>
        </p:spPr>
      </p:sp>
      <p:sp>
        <p:nvSpPr>
          <p:cNvPr name="TextBox 4" id="4"/>
          <p:cNvSpPr txBox="true"/>
          <p:nvPr/>
        </p:nvSpPr>
        <p:spPr>
          <a:xfrm rot="0">
            <a:off x="2036618"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Estimate the revenue growth rate of 4-wheeler and 2-wheelers EVs in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India for 2022 vs 2024 and 2023 vs 2024, assuming an average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unit price. (2W - 85,000) and (4W - 15,00,000)</a:t>
            </a: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10</a:t>
            </a:r>
          </a:p>
        </p:txBody>
      </p:sp>
      <p:sp>
        <p:nvSpPr>
          <p:cNvPr name="TextBox 6" id="6"/>
          <p:cNvSpPr txBox="true"/>
          <p:nvPr/>
        </p:nvSpPr>
        <p:spPr>
          <a:xfrm rot="0">
            <a:off x="2190539" y="4658683"/>
            <a:ext cx="15926011" cy="1054735"/>
          </a:xfrm>
          <a:prstGeom prst="rect">
            <a:avLst/>
          </a:prstGeom>
        </p:spPr>
        <p:txBody>
          <a:bodyPr anchor="t" rtlCol="false" tIns="0" lIns="0" bIns="0" rIns="0">
            <a:spAutoFit/>
          </a:bodyPr>
          <a:lstStyle/>
          <a:p>
            <a:pPr algn="l">
              <a:lnSpc>
                <a:spcPts val="4339"/>
              </a:lnSpc>
            </a:pPr>
            <a:r>
              <a:rPr lang="en-US" sz="3099" b="true">
                <a:solidFill>
                  <a:srgbClr val="FFB700"/>
                </a:solidFill>
                <a:latin typeface="Canva Sans Bold"/>
                <a:ea typeface="Canva Sans Bold"/>
                <a:cs typeface="Canva Sans Bold"/>
                <a:sym typeface="Canva Sans Bold"/>
              </a:rPr>
              <a:t>STEP 1 : </a:t>
            </a:r>
          </a:p>
          <a:p>
            <a:pPr algn="l">
              <a:lnSpc>
                <a:spcPts val="4339"/>
              </a:lnSpc>
              <a:spcBef>
                <a:spcPct val="0"/>
              </a:spcBef>
            </a:pPr>
            <a:r>
              <a:rPr lang="en-US" b="true" sz="3099">
                <a:solidFill>
                  <a:srgbClr val="EE826C"/>
                </a:solidFill>
                <a:latin typeface="Canva Sans Bold"/>
                <a:ea typeface="Canva Sans Bold"/>
                <a:cs typeface="Canva Sans Bold"/>
                <a:sym typeface="Canva Sans Bold"/>
              </a:rPr>
              <a:t>Calculate Revenue for Each Fiscal Year for 2-Wheelers and 4-Wheelers respectively</a:t>
            </a:r>
          </a:p>
        </p:txBody>
      </p:sp>
      <p:sp>
        <p:nvSpPr>
          <p:cNvPr name="TextBox 7" id="7"/>
          <p:cNvSpPr txBox="true"/>
          <p:nvPr/>
        </p:nvSpPr>
        <p:spPr>
          <a:xfrm rot="0">
            <a:off x="2190539" y="6418268"/>
            <a:ext cx="13634085" cy="1054735"/>
          </a:xfrm>
          <a:prstGeom prst="rect">
            <a:avLst/>
          </a:prstGeom>
        </p:spPr>
        <p:txBody>
          <a:bodyPr anchor="t" rtlCol="false" tIns="0" lIns="0" bIns="0" rIns="0">
            <a:spAutoFit/>
          </a:bodyPr>
          <a:lstStyle/>
          <a:p>
            <a:pPr algn="l">
              <a:lnSpc>
                <a:spcPts val="4339"/>
              </a:lnSpc>
            </a:pPr>
            <a:r>
              <a:rPr lang="en-US" sz="3099" b="true">
                <a:solidFill>
                  <a:srgbClr val="FFB700"/>
                </a:solidFill>
                <a:latin typeface="Canva Sans Bold"/>
                <a:ea typeface="Canva Sans Bold"/>
                <a:cs typeface="Canva Sans Bold"/>
                <a:sym typeface="Canva Sans Bold"/>
              </a:rPr>
              <a:t>STEP 2 : </a:t>
            </a:r>
          </a:p>
          <a:p>
            <a:pPr algn="l">
              <a:lnSpc>
                <a:spcPts val="4339"/>
              </a:lnSpc>
              <a:spcBef>
                <a:spcPct val="0"/>
              </a:spcBef>
            </a:pPr>
            <a:r>
              <a:rPr lang="en-US" b="true" sz="3099">
                <a:solidFill>
                  <a:srgbClr val="EE826C"/>
                </a:solidFill>
                <a:latin typeface="Canva Sans Bold"/>
                <a:ea typeface="Canva Sans Bold"/>
                <a:cs typeface="Canva Sans Bold"/>
                <a:sym typeface="Canva Sans Bold"/>
              </a:rPr>
              <a:t>Calculate the Revenue Growth Rate between the required Fiscal Years.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729260" y="4028572"/>
            <a:ext cx="6351749" cy="1501323"/>
          </a:xfrm>
          <a:custGeom>
            <a:avLst/>
            <a:gdLst/>
            <a:ahLst/>
            <a:cxnLst/>
            <a:rect r="r" b="b" t="t" l="l"/>
            <a:pathLst>
              <a:path h="1501323" w="6351749">
                <a:moveTo>
                  <a:pt x="0" y="0"/>
                </a:moveTo>
                <a:lnTo>
                  <a:pt x="6351750" y="0"/>
                </a:lnTo>
                <a:lnTo>
                  <a:pt x="6351750" y="1501323"/>
                </a:lnTo>
                <a:lnTo>
                  <a:pt x="0" y="1501323"/>
                </a:lnTo>
                <a:lnTo>
                  <a:pt x="0" y="0"/>
                </a:lnTo>
                <a:close/>
              </a:path>
            </a:pathLst>
          </a:custGeom>
          <a:blipFill>
            <a:blip r:embed="rId4"/>
            <a:stretch>
              <a:fillRect l="0" t="0" r="0" b="0"/>
            </a:stretch>
          </a:blipFill>
        </p:spPr>
      </p:sp>
      <p:sp>
        <p:nvSpPr>
          <p:cNvPr name="Freeform 4" id="4"/>
          <p:cNvSpPr/>
          <p:nvPr/>
        </p:nvSpPr>
        <p:spPr>
          <a:xfrm flipH="false" flipV="false" rot="0">
            <a:off x="10373781" y="4028572"/>
            <a:ext cx="6365018" cy="1502183"/>
          </a:xfrm>
          <a:custGeom>
            <a:avLst/>
            <a:gdLst/>
            <a:ahLst/>
            <a:cxnLst/>
            <a:rect r="r" b="b" t="t" l="l"/>
            <a:pathLst>
              <a:path h="1502183" w="6365018">
                <a:moveTo>
                  <a:pt x="0" y="0"/>
                </a:moveTo>
                <a:lnTo>
                  <a:pt x="6365018" y="0"/>
                </a:lnTo>
                <a:lnTo>
                  <a:pt x="6365018" y="1502183"/>
                </a:lnTo>
                <a:lnTo>
                  <a:pt x="0" y="1502183"/>
                </a:lnTo>
                <a:lnTo>
                  <a:pt x="0" y="0"/>
                </a:lnTo>
                <a:close/>
              </a:path>
            </a:pathLst>
          </a:custGeom>
          <a:blipFill>
            <a:blip r:embed="rId5"/>
            <a:stretch>
              <a:fillRect l="0" t="0" r="0" b="0"/>
            </a:stretch>
          </a:blipFill>
        </p:spPr>
      </p:sp>
      <p:sp>
        <p:nvSpPr>
          <p:cNvPr name="TextBox 5" id="5"/>
          <p:cNvSpPr txBox="true"/>
          <p:nvPr/>
        </p:nvSpPr>
        <p:spPr>
          <a:xfrm rot="0">
            <a:off x="2036618"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Estimate the revenue growth rate of 4-wheeler and 2-wheelers EVs in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India for 2022 vs 2024 and 2023 vs 2024, assuming an average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unit price. (2W - 85,000) and (4W - 15,00,000)</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10</a:t>
            </a:r>
          </a:p>
        </p:txBody>
      </p:sp>
      <p:sp>
        <p:nvSpPr>
          <p:cNvPr name="TextBox 7" id="7"/>
          <p:cNvSpPr txBox="true"/>
          <p:nvPr/>
        </p:nvSpPr>
        <p:spPr>
          <a:xfrm rot="0">
            <a:off x="2729260" y="2142934"/>
            <a:ext cx="15222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B700"/>
                </a:solidFill>
                <a:latin typeface="Canva Sans Bold"/>
                <a:ea typeface="Canva Sans Bold"/>
                <a:cs typeface="Canva Sans Bold"/>
                <a:sym typeface="Canva Sans Bold"/>
              </a:rPr>
              <a:t>STEP 1 :</a:t>
            </a:r>
          </a:p>
        </p:txBody>
      </p:sp>
      <p:sp>
        <p:nvSpPr>
          <p:cNvPr name="TextBox 8" id="8"/>
          <p:cNvSpPr txBox="true"/>
          <p:nvPr/>
        </p:nvSpPr>
        <p:spPr>
          <a:xfrm rot="0">
            <a:off x="2729260" y="3309430"/>
            <a:ext cx="2853775" cy="376157"/>
          </a:xfrm>
          <a:prstGeom prst="rect">
            <a:avLst/>
          </a:prstGeom>
        </p:spPr>
        <p:txBody>
          <a:bodyPr anchor="t" rtlCol="false" tIns="0" lIns="0" bIns="0" rIns="0">
            <a:spAutoFit/>
          </a:bodyPr>
          <a:lstStyle/>
          <a:p>
            <a:pPr algn="ctr">
              <a:lnSpc>
                <a:spcPts val="3150"/>
              </a:lnSpc>
              <a:spcBef>
                <a:spcPct val="0"/>
              </a:spcBef>
            </a:pPr>
            <a:r>
              <a:rPr lang="en-US" b="true" sz="2250">
                <a:solidFill>
                  <a:srgbClr val="FF3131"/>
                </a:solidFill>
                <a:latin typeface="Canva Sans Bold"/>
                <a:ea typeface="Canva Sans Bold"/>
                <a:cs typeface="Canva Sans Bold"/>
                <a:sym typeface="Canva Sans Bold"/>
              </a:rPr>
              <a:t>2-Wheelers Revenue</a:t>
            </a:r>
          </a:p>
        </p:txBody>
      </p:sp>
      <p:sp>
        <p:nvSpPr>
          <p:cNvPr name="TextBox 9" id="9"/>
          <p:cNvSpPr txBox="true"/>
          <p:nvPr/>
        </p:nvSpPr>
        <p:spPr>
          <a:xfrm rot="0">
            <a:off x="10373781" y="3309430"/>
            <a:ext cx="2878280" cy="376863"/>
          </a:xfrm>
          <a:prstGeom prst="rect">
            <a:avLst/>
          </a:prstGeom>
        </p:spPr>
        <p:txBody>
          <a:bodyPr anchor="t" rtlCol="false" tIns="0" lIns="0" bIns="0" rIns="0">
            <a:spAutoFit/>
          </a:bodyPr>
          <a:lstStyle/>
          <a:p>
            <a:pPr algn="ctr">
              <a:lnSpc>
                <a:spcPts val="3157"/>
              </a:lnSpc>
              <a:spcBef>
                <a:spcPct val="0"/>
              </a:spcBef>
            </a:pPr>
            <a:r>
              <a:rPr lang="en-US" b="true" sz="2255">
                <a:solidFill>
                  <a:srgbClr val="FF3131"/>
                </a:solidFill>
                <a:latin typeface="Canva Sans Bold"/>
                <a:ea typeface="Canva Sans Bold"/>
                <a:cs typeface="Canva Sans Bold"/>
                <a:sym typeface="Canva Sans Bold"/>
              </a:rPr>
              <a:t>4-Wheelers Revenue</a:t>
            </a:r>
          </a:p>
        </p:txBody>
      </p:sp>
      <p:sp>
        <p:nvSpPr>
          <p:cNvPr name="Freeform 10" id="10"/>
          <p:cNvSpPr/>
          <p:nvPr/>
        </p:nvSpPr>
        <p:spPr>
          <a:xfrm flipH="false" flipV="false" rot="0">
            <a:off x="2729260" y="7181820"/>
            <a:ext cx="10435110" cy="1389243"/>
          </a:xfrm>
          <a:custGeom>
            <a:avLst/>
            <a:gdLst/>
            <a:ahLst/>
            <a:cxnLst/>
            <a:rect r="r" b="b" t="t" l="l"/>
            <a:pathLst>
              <a:path h="1389243" w="10435110">
                <a:moveTo>
                  <a:pt x="0" y="0"/>
                </a:moveTo>
                <a:lnTo>
                  <a:pt x="10435111" y="0"/>
                </a:lnTo>
                <a:lnTo>
                  <a:pt x="10435111" y="1389244"/>
                </a:lnTo>
                <a:lnTo>
                  <a:pt x="0" y="1389244"/>
                </a:lnTo>
                <a:lnTo>
                  <a:pt x="0" y="0"/>
                </a:lnTo>
                <a:close/>
              </a:path>
            </a:pathLst>
          </a:custGeom>
          <a:blipFill>
            <a:blip r:embed="rId6"/>
            <a:stretch>
              <a:fillRect l="0" t="0" r="0" b="0"/>
            </a:stretch>
          </a:blipFill>
        </p:spPr>
      </p:sp>
      <p:sp>
        <p:nvSpPr>
          <p:cNvPr name="TextBox 11" id="11"/>
          <p:cNvSpPr txBox="true"/>
          <p:nvPr/>
        </p:nvSpPr>
        <p:spPr>
          <a:xfrm rot="0">
            <a:off x="2716997" y="6301075"/>
            <a:ext cx="1534478"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B700"/>
                </a:solidFill>
                <a:latin typeface="Canva Sans Bold"/>
                <a:ea typeface="Canva Sans Bold"/>
                <a:cs typeface="Canva Sans Bold"/>
                <a:sym typeface="Canva Sans Bold"/>
              </a:rPr>
              <a:t>STEP 2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062755" y="1874796"/>
            <a:ext cx="5553586" cy="8179603"/>
          </a:xfrm>
          <a:custGeom>
            <a:avLst/>
            <a:gdLst/>
            <a:ahLst/>
            <a:cxnLst/>
            <a:rect r="r" b="b" t="t" l="l"/>
            <a:pathLst>
              <a:path h="8179603" w="5553586">
                <a:moveTo>
                  <a:pt x="0" y="0"/>
                </a:moveTo>
                <a:lnTo>
                  <a:pt x="5553586" y="0"/>
                </a:lnTo>
                <a:lnTo>
                  <a:pt x="5553586" y="8179603"/>
                </a:lnTo>
                <a:lnTo>
                  <a:pt x="0" y="8179603"/>
                </a:lnTo>
                <a:lnTo>
                  <a:pt x="0" y="0"/>
                </a:lnTo>
                <a:close/>
              </a:path>
            </a:pathLst>
          </a:custGeom>
          <a:blipFill>
            <a:blip r:embed="rId4"/>
            <a:stretch>
              <a:fillRect l="0" t="0" r="0" b="0"/>
            </a:stretch>
          </a:blipFill>
        </p:spPr>
      </p:sp>
      <p:sp>
        <p:nvSpPr>
          <p:cNvPr name="Freeform 4" id="4"/>
          <p:cNvSpPr/>
          <p:nvPr/>
        </p:nvSpPr>
        <p:spPr>
          <a:xfrm flipH="false" flipV="false" rot="0">
            <a:off x="12218562" y="1874796"/>
            <a:ext cx="5757022" cy="7667247"/>
          </a:xfrm>
          <a:custGeom>
            <a:avLst/>
            <a:gdLst/>
            <a:ahLst/>
            <a:cxnLst/>
            <a:rect r="r" b="b" t="t" l="l"/>
            <a:pathLst>
              <a:path h="7667247" w="5757022">
                <a:moveTo>
                  <a:pt x="0" y="0"/>
                </a:moveTo>
                <a:lnTo>
                  <a:pt x="5757022" y="0"/>
                </a:lnTo>
                <a:lnTo>
                  <a:pt x="5757022" y="7667247"/>
                </a:lnTo>
                <a:lnTo>
                  <a:pt x="0" y="7667247"/>
                </a:lnTo>
                <a:lnTo>
                  <a:pt x="0" y="0"/>
                </a:lnTo>
                <a:close/>
              </a:path>
            </a:pathLst>
          </a:custGeom>
          <a:blipFill>
            <a:blip r:embed="rId5"/>
            <a:stretch>
              <a:fillRect l="0" t="0" r="0" b="0"/>
            </a:stretch>
          </a:blipFill>
        </p:spPr>
      </p:sp>
      <p:sp>
        <p:nvSpPr>
          <p:cNvPr name="TextBox 5" id="5"/>
          <p:cNvSpPr txBox="true"/>
          <p:nvPr/>
        </p:nvSpPr>
        <p:spPr>
          <a:xfrm rot="0">
            <a:off x="2036618" y="33655"/>
            <a:ext cx="16079932" cy="1503680"/>
          </a:xfrm>
          <a:prstGeom prst="rect">
            <a:avLst/>
          </a:prstGeom>
        </p:spPr>
        <p:txBody>
          <a:bodyPr anchor="t" rtlCol="false" tIns="0" lIns="0" bIns="0" rIns="0">
            <a:spAutoFit/>
          </a:bodyPr>
          <a:lstStyle/>
          <a:p>
            <a:pPr algn="just">
              <a:lnSpc>
                <a:spcPts val="4030"/>
              </a:lnSpc>
            </a:pPr>
            <a:r>
              <a:rPr lang="en-US" sz="3100" b="true">
                <a:solidFill>
                  <a:srgbClr val="FFFFFF"/>
                </a:solidFill>
                <a:latin typeface="Libre Baskerville Bold"/>
                <a:ea typeface="Libre Baskerville Bold"/>
                <a:cs typeface="Libre Baskerville Bold"/>
                <a:sym typeface="Libre Baskerville Bold"/>
              </a:rPr>
              <a:t>Estimate the revenue growth rate of 4-wheeler and 2-wheelers EVs in </a:t>
            </a:r>
          </a:p>
          <a:p>
            <a:pPr algn="just">
              <a:lnSpc>
                <a:spcPts val="4030"/>
              </a:lnSpc>
            </a:pPr>
            <a:r>
              <a:rPr lang="en-US" sz="3100" b="true">
                <a:solidFill>
                  <a:srgbClr val="FFFFFF"/>
                </a:solidFill>
                <a:latin typeface="Libre Baskerville Bold"/>
                <a:ea typeface="Libre Baskerville Bold"/>
                <a:cs typeface="Libre Baskerville Bold"/>
                <a:sym typeface="Libre Baskerville Bold"/>
              </a:rPr>
              <a:t>India for 2022 vs 2024 and 2023 vs 2024, assuming an average </a:t>
            </a:r>
          </a:p>
          <a:p>
            <a:pPr algn="just">
              <a:lnSpc>
                <a:spcPts val="4030"/>
              </a:lnSpc>
              <a:spcBef>
                <a:spcPct val="0"/>
              </a:spcBef>
            </a:pPr>
            <a:r>
              <a:rPr lang="en-US" b="true" sz="3100">
                <a:solidFill>
                  <a:srgbClr val="FFFFFF"/>
                </a:solidFill>
                <a:latin typeface="Libre Baskerville Bold"/>
                <a:ea typeface="Libre Baskerville Bold"/>
                <a:cs typeface="Libre Baskerville Bold"/>
                <a:sym typeface="Libre Baskerville Bold"/>
              </a:rPr>
              <a:t>unit price. (2W - 85,000) and (4W - 15,00,000)</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10</a:t>
            </a:r>
          </a:p>
        </p:txBody>
      </p:sp>
      <p:sp>
        <p:nvSpPr>
          <p:cNvPr name="TextBox 7" id="7"/>
          <p:cNvSpPr txBox="true"/>
          <p:nvPr/>
        </p:nvSpPr>
        <p:spPr>
          <a:xfrm rot="0">
            <a:off x="408844" y="3075917"/>
            <a:ext cx="223218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EE826C"/>
                </a:solidFill>
                <a:latin typeface="Canva Sans Bold"/>
                <a:ea typeface="Canva Sans Bold"/>
                <a:cs typeface="Canva Sans Bold"/>
                <a:sym typeface="Canva Sans Bold"/>
              </a:rPr>
              <a:t>2-Wheelers</a:t>
            </a:r>
          </a:p>
        </p:txBody>
      </p:sp>
      <p:sp>
        <p:nvSpPr>
          <p:cNvPr name="TextBox 8" id="8"/>
          <p:cNvSpPr txBox="true"/>
          <p:nvPr/>
        </p:nvSpPr>
        <p:spPr>
          <a:xfrm rot="0">
            <a:off x="9552436" y="3075917"/>
            <a:ext cx="2258497"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EE826C"/>
                </a:solidFill>
                <a:latin typeface="Canva Sans Bold"/>
                <a:ea typeface="Canva Sans Bold"/>
                <a:cs typeface="Canva Sans Bold"/>
                <a:sym typeface="Canva Sans Bold"/>
              </a:rPr>
              <a:t>4-Wheelers</a:t>
            </a:r>
          </a:p>
        </p:txBody>
      </p:sp>
      <p:sp>
        <p:nvSpPr>
          <p:cNvPr name="TextBox 9" id="9"/>
          <p:cNvSpPr txBox="true"/>
          <p:nvPr/>
        </p:nvSpPr>
        <p:spPr>
          <a:xfrm rot="0">
            <a:off x="8775320" y="1987005"/>
            <a:ext cx="2979420"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F3131"/>
                </a:solidFill>
                <a:latin typeface="Canva Sans Bold"/>
                <a:ea typeface="Canva Sans Bold"/>
                <a:cs typeface="Canva Sans Bold"/>
                <a:sym typeface="Canva Sans Bold"/>
              </a:rPr>
              <a:t>Growth Rate is in %</a:t>
            </a:r>
          </a:p>
        </p:txBody>
      </p:sp>
      <p:sp>
        <p:nvSpPr>
          <p:cNvPr name="TextBox 10" id="10"/>
          <p:cNvSpPr txBox="true"/>
          <p:nvPr/>
        </p:nvSpPr>
        <p:spPr>
          <a:xfrm rot="0">
            <a:off x="8643067" y="5320102"/>
            <a:ext cx="3442146" cy="2816224"/>
          </a:xfrm>
          <a:prstGeom prst="rect">
            <a:avLst/>
          </a:prstGeom>
        </p:spPr>
        <p:txBody>
          <a:bodyPr anchor="t" rtlCol="false" tIns="0" lIns="0" bIns="0" rIns="0">
            <a:spAutoFit/>
          </a:bodyPr>
          <a:lstStyle/>
          <a:p>
            <a:pPr algn="l" marL="431805" indent="-215903" lvl="1">
              <a:lnSpc>
                <a:spcPts val="2800"/>
              </a:lnSpc>
              <a:buFont typeface="Arial"/>
              <a:buChar char="•"/>
            </a:pPr>
            <a:r>
              <a:rPr lang="en-US" b="true" sz="2000">
                <a:solidFill>
                  <a:srgbClr val="FFB700"/>
                </a:solidFill>
                <a:latin typeface="Canva Sans Bold"/>
                <a:ea typeface="Canva Sans Bold"/>
                <a:cs typeface="Canva Sans Bold"/>
                <a:sym typeface="Canva Sans Bold"/>
              </a:rPr>
              <a:t>The red circle shows a decline</a:t>
            </a:r>
            <a:r>
              <a:rPr lang="en-US" b="true" sz="2000">
                <a:solidFill>
                  <a:srgbClr val="FFB700"/>
                </a:solidFill>
                <a:latin typeface="Canva Sans Bold"/>
                <a:ea typeface="Canva Sans Bold"/>
                <a:cs typeface="Canva Sans Bold"/>
                <a:sym typeface="Canva Sans Bold"/>
              </a:rPr>
              <a:t>  in the Growth Rate from the current FY to the next FY</a:t>
            </a:r>
          </a:p>
          <a:p>
            <a:pPr algn="l">
              <a:lnSpc>
                <a:spcPts val="2800"/>
              </a:lnSpc>
            </a:pPr>
          </a:p>
          <a:p>
            <a:pPr algn="l" marL="431805" indent="-215903" lvl="1">
              <a:lnSpc>
                <a:spcPts val="2800"/>
              </a:lnSpc>
              <a:buFont typeface="Arial"/>
              <a:buChar char="•"/>
            </a:pPr>
            <a:r>
              <a:rPr lang="en-US" b="true" sz="2000">
                <a:solidFill>
                  <a:srgbClr val="FFB700"/>
                </a:solidFill>
                <a:latin typeface="Canva Sans Bold"/>
                <a:ea typeface="Canva Sans Bold"/>
                <a:cs typeface="Canva Sans Bold"/>
                <a:sym typeface="Canva Sans Bold"/>
              </a:rPr>
              <a:t>The exclamation mark informs the unavailability of data</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5351859" y="3460115"/>
            <a:ext cx="7584281" cy="3195319"/>
          </a:xfrm>
          <a:prstGeom prst="rect">
            <a:avLst/>
          </a:prstGeom>
        </p:spPr>
        <p:txBody>
          <a:bodyPr anchor="t" rtlCol="false" tIns="0" lIns="0" bIns="0" rIns="0">
            <a:spAutoFit/>
          </a:bodyPr>
          <a:lstStyle/>
          <a:p>
            <a:pPr algn="ctr">
              <a:lnSpc>
                <a:spcPts val="12880"/>
              </a:lnSpc>
            </a:pPr>
            <a:r>
              <a:rPr lang="en-US" sz="9200" b="true">
                <a:solidFill>
                  <a:srgbClr val="FFB700"/>
                </a:solidFill>
                <a:latin typeface="Canva Sans Bold"/>
                <a:ea typeface="Canva Sans Bold"/>
                <a:cs typeface="Canva Sans Bold"/>
                <a:sym typeface="Canva Sans Bold"/>
              </a:rPr>
              <a:t>SECONDARY </a:t>
            </a:r>
          </a:p>
          <a:p>
            <a:pPr algn="ctr">
              <a:lnSpc>
                <a:spcPts val="12880"/>
              </a:lnSpc>
            </a:pPr>
            <a:r>
              <a:rPr lang="en-US" sz="9200" b="true">
                <a:solidFill>
                  <a:srgbClr val="FFB700"/>
                </a:solidFill>
                <a:latin typeface="Canva Sans Bold"/>
                <a:ea typeface="Canva Sans Bold"/>
                <a:cs typeface="Canva Sans Bold"/>
                <a:sym typeface="Canva Sans Bold"/>
              </a:rPr>
              <a:t>ANALYSIS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pic>
        <p:nvPicPr>
          <p:cNvPr name="Picture 31" id="31"/>
          <p:cNvPicPr>
            <a:picLocks noChangeAspect="true"/>
          </p:cNvPicPr>
          <p:nvPr/>
        </p:nvPicPr>
        <p:blipFill>
          <a:blip r:embed="rId4"/>
          <a:srcRect l="0" t="0" r="0" b="0"/>
          <a:stretch>
            <a:fillRect/>
          </a:stretch>
        </p:blipFill>
        <p:spPr>
          <a:xfrm flipH="false" flipV="false" rot="0">
            <a:off x="16481536" y="5009174"/>
            <a:ext cx="1555527" cy="1493306"/>
          </a:xfrm>
          <a:prstGeom prst="rect">
            <a:avLst/>
          </a:prstGeom>
        </p:spPr>
      </p:pic>
      <p:sp>
        <p:nvSpPr>
          <p:cNvPr name="TextBox 32" id="32"/>
          <p:cNvSpPr txBox="true"/>
          <p:nvPr/>
        </p:nvSpPr>
        <p:spPr>
          <a:xfrm rot="0">
            <a:off x="6393404" y="523261"/>
            <a:ext cx="5501191"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6" id="36"/>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
        <p:nvSpPr>
          <p:cNvPr name="TextBox 37" id="37"/>
          <p:cNvSpPr txBox="true"/>
          <p:nvPr/>
        </p:nvSpPr>
        <p:spPr>
          <a:xfrm rot="0">
            <a:off x="2319782" y="8429637"/>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Future Projections and Revenue Estimation</a:t>
            </a:r>
          </a:p>
        </p:txBody>
      </p:sp>
      <p:sp>
        <p:nvSpPr>
          <p:cNvPr name="TextBox 38" id="38"/>
          <p:cNvSpPr txBox="true"/>
          <p:nvPr/>
        </p:nvSpPr>
        <p:spPr>
          <a:xfrm rot="0">
            <a:off x="11469287"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Customer Preferences</a:t>
            </a:r>
          </a:p>
        </p:txBody>
      </p:sp>
    </p:spTree>
  </p:cSld>
  <p:clrMapOvr>
    <a:masterClrMapping/>
  </p:clrMapOvr>
  <p:transition spd="slow">
    <p:cover dir="l"/>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06354"/>
            <a:ext cx="16079932" cy="208343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primary reasons for customers choosing 4-wheeler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EVs in 2023 and 2024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(cost savings, environmental concerns, government incentives)?</a:t>
            </a:r>
          </a:p>
          <a:p>
            <a:pPr algn="just">
              <a:lnSpc>
                <a:spcPts val="4160"/>
              </a:lnSpc>
              <a:spcBef>
                <a:spcPct val="0"/>
              </a:spcBef>
            </a:pPr>
          </a:p>
        </p:txBody>
      </p:sp>
      <p:sp>
        <p:nvSpPr>
          <p:cNvPr name="TextBox 4" id="4"/>
          <p:cNvSpPr txBox="true"/>
          <p:nvPr/>
        </p:nvSpPr>
        <p:spPr>
          <a:xfrm rot="0">
            <a:off x="202644" y="1877779"/>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a:t>
            </a:r>
          </a:p>
        </p:txBody>
      </p:sp>
    </p:spTree>
  </p:cSld>
  <p:clrMapOvr>
    <a:masterClrMapping/>
  </p:clrMapOvr>
  <p:transition spd="slow">
    <p:cover dir="ld"/>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854756" y="2059940"/>
            <a:ext cx="16077024" cy="8578850"/>
          </a:xfrm>
          <a:prstGeom prst="rect">
            <a:avLst/>
          </a:prstGeom>
        </p:spPr>
        <p:txBody>
          <a:bodyPr anchor="t" rtlCol="false" tIns="0" lIns="0" bIns="0" rIns="0">
            <a:spAutoFit/>
          </a:bodyPr>
          <a:lstStyle/>
          <a:p>
            <a:pPr algn="ctr">
              <a:lnSpc>
                <a:spcPts val="4200"/>
              </a:lnSpc>
            </a:pPr>
          </a:p>
          <a:p>
            <a:pPr algn="l">
              <a:lnSpc>
                <a:spcPts val="3500"/>
              </a:lnSpc>
            </a:pPr>
          </a:p>
          <a:p>
            <a:pPr algn="l">
              <a:lnSpc>
                <a:spcPts val="3920"/>
              </a:lnSpc>
            </a:pPr>
            <a:r>
              <a:rPr lang="en-US" sz="2800" b="true">
                <a:solidFill>
                  <a:srgbClr val="FF3131"/>
                </a:solidFill>
                <a:latin typeface="Canva Sans Bold"/>
                <a:ea typeface="Canva Sans Bold"/>
                <a:cs typeface="Canva Sans Bold"/>
                <a:sym typeface="Canva Sans Bold"/>
              </a:rPr>
              <a:t>Fuel Savings: </a:t>
            </a:r>
          </a:p>
          <a:p>
            <a:pPr algn="l" marL="539753" indent="-269876" lvl="1">
              <a:lnSpc>
                <a:spcPts val="3500"/>
              </a:lnSpc>
              <a:buFont typeface="Arial"/>
              <a:buChar char="•"/>
            </a:pPr>
            <a:r>
              <a:rPr lang="en-US" sz="2500">
                <a:solidFill>
                  <a:srgbClr val="8CCDB0"/>
                </a:solidFill>
                <a:latin typeface="Canva Sans"/>
                <a:ea typeface="Canva Sans"/>
                <a:cs typeface="Canva Sans"/>
                <a:sym typeface="Canva Sans"/>
              </a:rPr>
              <a:t>4-wheeler EVs have significantly lower fuel costs compared to traditional internal combustion engine (ICE) vehicles. </a:t>
            </a:r>
          </a:p>
          <a:p>
            <a:pPr algn="l" marL="539753" indent="-269876" lvl="1">
              <a:lnSpc>
                <a:spcPts val="3500"/>
              </a:lnSpc>
              <a:buFont typeface="Arial"/>
              <a:buChar char="•"/>
            </a:pPr>
            <a:r>
              <a:rPr lang="en-US" sz="2500">
                <a:solidFill>
                  <a:srgbClr val="8CCDB0"/>
                </a:solidFill>
                <a:latin typeface="Canva Sans"/>
                <a:ea typeface="Canva Sans"/>
                <a:cs typeface="Canva Sans"/>
                <a:sym typeface="Canva Sans"/>
              </a:rPr>
              <a:t>Electricity is cheaper than petrol or diesel, resulting in substantial savings on fuel expenses.</a:t>
            </a:r>
          </a:p>
          <a:p>
            <a:pPr algn="l">
              <a:lnSpc>
                <a:spcPts val="3500"/>
              </a:lnSpc>
            </a:pPr>
          </a:p>
          <a:p>
            <a:pPr algn="l">
              <a:lnSpc>
                <a:spcPts val="3920"/>
              </a:lnSpc>
            </a:pPr>
            <a:r>
              <a:rPr lang="en-US" sz="2800" b="true">
                <a:solidFill>
                  <a:srgbClr val="FF3131"/>
                </a:solidFill>
                <a:latin typeface="Canva Sans Bold"/>
                <a:ea typeface="Canva Sans Bold"/>
                <a:cs typeface="Canva Sans Bold"/>
                <a:sym typeface="Canva Sans Bold"/>
              </a:rPr>
              <a:t>Maintenance Savings: </a:t>
            </a:r>
          </a:p>
          <a:p>
            <a:pPr algn="l" marL="539753" indent="-269876" lvl="1">
              <a:lnSpc>
                <a:spcPts val="3500"/>
              </a:lnSpc>
              <a:buFont typeface="Arial"/>
              <a:buChar char="•"/>
            </a:pPr>
            <a:r>
              <a:rPr lang="en-US" sz="2500">
                <a:solidFill>
                  <a:srgbClr val="8CCDB0"/>
                </a:solidFill>
                <a:latin typeface="Canva Sans"/>
                <a:ea typeface="Canva Sans"/>
                <a:cs typeface="Canva Sans"/>
                <a:sym typeface="Canva Sans"/>
              </a:rPr>
              <a:t>EVs have fewer moving parts than ICE vehicles, which translates to lower maintenance and repair costs. </a:t>
            </a:r>
          </a:p>
          <a:p>
            <a:pPr algn="l" marL="539753" indent="-269876" lvl="1">
              <a:lnSpc>
                <a:spcPts val="3500"/>
              </a:lnSpc>
              <a:buFont typeface="Arial"/>
              <a:buChar char="•"/>
            </a:pPr>
            <a:r>
              <a:rPr lang="en-US" sz="2500">
                <a:solidFill>
                  <a:srgbClr val="8CCDB0"/>
                </a:solidFill>
                <a:latin typeface="Canva Sans"/>
                <a:ea typeface="Canva Sans"/>
                <a:cs typeface="Canva Sans"/>
                <a:sym typeface="Canva Sans"/>
              </a:rPr>
              <a:t>Components such as engines, transmissions, and exhaust systems, which often require costly maintenance, are either absent or less complex in EVs.</a:t>
            </a:r>
          </a:p>
          <a:p>
            <a:pPr algn="l">
              <a:lnSpc>
                <a:spcPts val="3500"/>
              </a:lnSpc>
            </a:pPr>
          </a:p>
          <a:p>
            <a:pPr algn="l">
              <a:lnSpc>
                <a:spcPts val="3920"/>
              </a:lnSpc>
            </a:pPr>
            <a:r>
              <a:rPr lang="en-US" sz="2800" b="true">
                <a:solidFill>
                  <a:srgbClr val="FF3131"/>
                </a:solidFill>
                <a:latin typeface="Canva Sans Bold"/>
                <a:ea typeface="Canva Sans Bold"/>
                <a:cs typeface="Canva Sans Bold"/>
                <a:sym typeface="Canva Sans Bold"/>
              </a:rPr>
              <a:t>Long-term Savings:</a:t>
            </a:r>
            <a:r>
              <a:rPr lang="en-US" sz="2800" b="true">
                <a:solidFill>
                  <a:srgbClr val="8CCDB0"/>
                </a:solidFill>
                <a:latin typeface="Canva Sans Bold"/>
                <a:ea typeface="Canva Sans Bold"/>
                <a:cs typeface="Canva Sans Bold"/>
                <a:sym typeface="Canva Sans Bold"/>
              </a:rPr>
              <a:t> </a:t>
            </a:r>
          </a:p>
          <a:p>
            <a:pPr algn="l" marL="539753" indent="-269876" lvl="1">
              <a:lnSpc>
                <a:spcPts val="3500"/>
              </a:lnSpc>
              <a:buFont typeface="Arial"/>
              <a:buChar char="•"/>
            </a:pPr>
            <a:r>
              <a:rPr lang="en-US" sz="2500">
                <a:solidFill>
                  <a:srgbClr val="8CCDB0"/>
                </a:solidFill>
                <a:latin typeface="Canva Sans"/>
                <a:ea typeface="Canva Sans"/>
                <a:cs typeface="Canva Sans"/>
                <a:sym typeface="Canva Sans"/>
              </a:rPr>
              <a:t>Although the initial cost of a 4-wheeler EV is high, the total cost of ownership over the vehicle's lifetime can be lower due to these reduced operating and maintenance costs.</a:t>
            </a:r>
          </a:p>
          <a:p>
            <a:pPr algn="l">
              <a:lnSpc>
                <a:spcPts val="3500"/>
              </a:lnSpc>
            </a:pPr>
          </a:p>
          <a:p>
            <a:pPr algn="l">
              <a:lnSpc>
                <a:spcPts val="3500"/>
              </a:lnSpc>
            </a:pPr>
          </a:p>
          <a:p>
            <a:pPr algn="l">
              <a:lnSpc>
                <a:spcPts val="3500"/>
              </a:lnSpc>
              <a:spcBef>
                <a:spcPct val="0"/>
              </a:spcBef>
            </a:pPr>
          </a:p>
        </p:txBody>
      </p:sp>
      <p:sp>
        <p:nvSpPr>
          <p:cNvPr name="TextBox 4" id="4"/>
          <p:cNvSpPr txBox="true"/>
          <p:nvPr/>
        </p:nvSpPr>
        <p:spPr>
          <a:xfrm rot="0">
            <a:off x="2036618" y="33655"/>
            <a:ext cx="16079932" cy="208343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primary reasons for customers choosing 4-wheeler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EVs in 2023 and 2024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(cost savings, environmental concerns, government incentives)?</a:t>
            </a:r>
          </a:p>
          <a:p>
            <a:pPr algn="just">
              <a:lnSpc>
                <a:spcPts val="4160"/>
              </a:lnSpc>
              <a:spcBef>
                <a:spcPct val="0"/>
              </a:spcBef>
            </a:pP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a:t>
            </a:r>
          </a:p>
        </p:txBody>
      </p:sp>
      <p:sp>
        <p:nvSpPr>
          <p:cNvPr name="TextBox 6" id="6"/>
          <p:cNvSpPr txBox="true"/>
          <p:nvPr/>
        </p:nvSpPr>
        <p:spPr>
          <a:xfrm rot="0">
            <a:off x="7987898" y="2021840"/>
            <a:ext cx="3810739" cy="854075"/>
          </a:xfrm>
          <a:prstGeom prst="rect">
            <a:avLst/>
          </a:prstGeom>
        </p:spPr>
        <p:txBody>
          <a:bodyPr anchor="t" rtlCol="false" tIns="0" lIns="0" bIns="0" rIns="0">
            <a:spAutoFit/>
          </a:bodyPr>
          <a:lstStyle/>
          <a:p>
            <a:pPr algn="just">
              <a:lnSpc>
                <a:spcPts val="6999"/>
              </a:lnSpc>
            </a:pPr>
            <a:r>
              <a:rPr lang="en-US" b="true" sz="4999" i="true" spc="-174">
                <a:solidFill>
                  <a:srgbClr val="FF3131"/>
                </a:solidFill>
                <a:latin typeface="Cooper BT Bold Italics"/>
                <a:ea typeface="Cooper BT Bold Italics"/>
                <a:cs typeface="Cooper BT Bold Italics"/>
                <a:sym typeface="Cooper BT Bold Italics"/>
              </a:rPr>
              <a:t>Cost Savings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36618" y="33655"/>
            <a:ext cx="16079932" cy="208343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primary reasons for customers choosing 4-wheeler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EVs in 2023 and 2024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(cost savings, environmental concerns, government incentives)?</a:t>
            </a:r>
          </a:p>
          <a:p>
            <a:pPr algn="just">
              <a:lnSpc>
                <a:spcPts val="4160"/>
              </a:lnSpc>
              <a:spcBef>
                <a:spcPct val="0"/>
              </a:spcBef>
            </a:pPr>
          </a:p>
        </p:txBody>
      </p:sp>
      <p:sp>
        <p:nvSpPr>
          <p:cNvPr name="TextBox 4" id="4"/>
          <p:cNvSpPr txBox="true"/>
          <p:nvPr/>
        </p:nvSpPr>
        <p:spPr>
          <a:xfrm rot="0">
            <a:off x="1854756" y="1926590"/>
            <a:ext cx="16077024" cy="8042275"/>
          </a:xfrm>
          <a:prstGeom prst="rect">
            <a:avLst/>
          </a:prstGeom>
        </p:spPr>
        <p:txBody>
          <a:bodyPr anchor="t" rtlCol="false" tIns="0" lIns="0" bIns="0" rIns="0">
            <a:spAutoFit/>
          </a:bodyPr>
          <a:lstStyle/>
          <a:p>
            <a:pPr algn="ctr">
              <a:lnSpc>
                <a:spcPts val="3499"/>
              </a:lnSpc>
            </a:pPr>
          </a:p>
          <a:p>
            <a:pPr algn="ctr">
              <a:lnSpc>
                <a:spcPts val="3499"/>
              </a:lnSpc>
            </a:pPr>
          </a:p>
          <a:p>
            <a:pPr algn="ctr">
              <a:lnSpc>
                <a:spcPts val="3499"/>
              </a:lnSpc>
            </a:pPr>
          </a:p>
          <a:p>
            <a:pPr algn="l">
              <a:lnSpc>
                <a:spcPts val="3919"/>
              </a:lnSpc>
            </a:pPr>
            <a:r>
              <a:rPr lang="en-US" sz="2799" b="true">
                <a:solidFill>
                  <a:srgbClr val="FF3131"/>
                </a:solidFill>
                <a:latin typeface="Canva Sans Bold"/>
                <a:ea typeface="Canva Sans Bold"/>
                <a:cs typeface="Canva Sans Bold"/>
                <a:sym typeface="Canva Sans Bold"/>
              </a:rPr>
              <a:t>Pollution Reduction</a:t>
            </a:r>
            <a:r>
              <a:rPr lang="en-US" sz="2799">
                <a:solidFill>
                  <a:srgbClr val="FF3131"/>
                </a:solidFill>
                <a:latin typeface="Canva Sans"/>
                <a:ea typeface="Canva Sans"/>
                <a:cs typeface="Canva Sans"/>
                <a:sym typeface="Canva Sans"/>
              </a:rPr>
              <a:t>: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EVs don’t have exhaust pipes, so they don’t release harmful gases into the air.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This helps to lower air pollution, which is especially important in India, where many cities have poor air quality.</a:t>
            </a:r>
          </a:p>
          <a:p>
            <a:pPr algn="l">
              <a:lnSpc>
                <a:spcPts val="3499"/>
              </a:lnSpc>
            </a:pPr>
          </a:p>
          <a:p>
            <a:pPr algn="l">
              <a:lnSpc>
                <a:spcPts val="3919"/>
              </a:lnSpc>
            </a:pPr>
            <a:r>
              <a:rPr lang="en-US" sz="2799" b="true">
                <a:solidFill>
                  <a:srgbClr val="FF3131"/>
                </a:solidFill>
                <a:latin typeface="Canva Sans Bold"/>
                <a:ea typeface="Canva Sans Bold"/>
                <a:cs typeface="Canva Sans Bold"/>
                <a:sym typeface="Canva Sans Bold"/>
              </a:rPr>
              <a:t>Climate Change</a:t>
            </a:r>
            <a:r>
              <a:rPr lang="en-US" sz="2799">
                <a:solidFill>
                  <a:srgbClr val="FF3131"/>
                </a:solidFill>
                <a:latin typeface="Canva Sans"/>
                <a:ea typeface="Canva Sans"/>
                <a:cs typeface="Canva Sans"/>
                <a:sym typeface="Canva Sans"/>
              </a:rPr>
              <a:t>: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Awareness of climate change and the need to reduce carbon footprints are driving consumers to choose more environmentally friendly transportation options.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EVs contribute to reducing greenhouse gas emissions, aligning with global and national environmental goals.</a:t>
            </a:r>
          </a:p>
          <a:p>
            <a:pPr algn="l">
              <a:lnSpc>
                <a:spcPts val="3499"/>
              </a:lnSpc>
            </a:pPr>
          </a:p>
          <a:p>
            <a:pPr algn="l">
              <a:lnSpc>
                <a:spcPts val="3919"/>
              </a:lnSpc>
            </a:pPr>
            <a:r>
              <a:rPr lang="en-US" sz="2799" b="true">
                <a:solidFill>
                  <a:srgbClr val="FF3131"/>
                </a:solidFill>
                <a:latin typeface="Canva Sans Bold"/>
                <a:ea typeface="Canva Sans Bold"/>
                <a:cs typeface="Canva Sans Bold"/>
                <a:sym typeface="Canva Sans Bold"/>
              </a:rPr>
              <a:t>Eco-conscious Consumers</a:t>
            </a:r>
            <a:r>
              <a:rPr lang="en-US" sz="2799">
                <a:solidFill>
                  <a:srgbClr val="FF3131"/>
                </a:solidFill>
                <a:latin typeface="Canva Sans"/>
                <a:ea typeface="Canva Sans"/>
                <a:cs typeface="Canva Sans"/>
                <a:sym typeface="Canva Sans"/>
              </a:rPr>
              <a:t>: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A</a:t>
            </a:r>
            <a:r>
              <a:rPr lang="en-US" sz="2499">
                <a:solidFill>
                  <a:srgbClr val="8CCDB0"/>
                </a:solidFill>
                <a:latin typeface="Canva Sans"/>
                <a:ea typeface="Canva Sans"/>
                <a:cs typeface="Canva Sans"/>
                <a:sym typeface="Canva Sans"/>
              </a:rPr>
              <a:t> growing segment of consumers prioritize sustainability and wish to lead an eco-friendly lifestyle. </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Choosing an EV is a tangible way to contribute to environmental conservation.</a:t>
            </a:r>
          </a:p>
          <a:p>
            <a:pPr algn="l">
              <a:lnSpc>
                <a:spcPts val="3499"/>
              </a:lnSpc>
              <a:spcBef>
                <a:spcPct val="0"/>
              </a:spcBef>
            </a:pP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a:t>
            </a:r>
          </a:p>
        </p:txBody>
      </p:sp>
      <p:sp>
        <p:nvSpPr>
          <p:cNvPr name="TextBox 6" id="6"/>
          <p:cNvSpPr txBox="true"/>
          <p:nvPr/>
        </p:nvSpPr>
        <p:spPr>
          <a:xfrm rot="0">
            <a:off x="6281946" y="2012315"/>
            <a:ext cx="7222643" cy="863600"/>
          </a:xfrm>
          <a:prstGeom prst="rect">
            <a:avLst/>
          </a:prstGeom>
        </p:spPr>
        <p:txBody>
          <a:bodyPr anchor="t" rtlCol="false" tIns="0" lIns="0" bIns="0" rIns="0">
            <a:spAutoFit/>
          </a:bodyPr>
          <a:lstStyle/>
          <a:p>
            <a:pPr algn="just">
              <a:lnSpc>
                <a:spcPts val="7000"/>
              </a:lnSpc>
            </a:pPr>
            <a:r>
              <a:rPr lang="en-US" b="true" sz="5000" i="true" spc="-175">
                <a:solidFill>
                  <a:srgbClr val="FF3131"/>
                </a:solidFill>
                <a:latin typeface="Cooper BT Bold Italics"/>
                <a:ea typeface="Cooper BT Bold Italics"/>
                <a:cs typeface="Cooper BT Bold Italics"/>
                <a:sym typeface="Cooper BT Bold Italics"/>
              </a:rPr>
              <a:t>Environmental Concerns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36618" y="33655"/>
            <a:ext cx="16079932" cy="208343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What are the primary reasons for customers choosing 4-wheeler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EVs in 2023 and 2024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(cost savings, environmental concerns, government incentives)?</a:t>
            </a:r>
          </a:p>
          <a:p>
            <a:pPr algn="just">
              <a:lnSpc>
                <a:spcPts val="4160"/>
              </a:lnSpc>
              <a:spcBef>
                <a:spcPct val="0"/>
              </a:spcBef>
            </a:pPr>
          </a:p>
        </p:txBody>
      </p:sp>
      <p:sp>
        <p:nvSpPr>
          <p:cNvPr name="TextBox 4" id="4"/>
          <p:cNvSpPr txBox="true"/>
          <p:nvPr/>
        </p:nvSpPr>
        <p:spPr>
          <a:xfrm rot="0">
            <a:off x="1854756" y="1926590"/>
            <a:ext cx="16077024" cy="8042275"/>
          </a:xfrm>
          <a:prstGeom prst="rect">
            <a:avLst/>
          </a:prstGeom>
        </p:spPr>
        <p:txBody>
          <a:bodyPr anchor="t" rtlCol="false" tIns="0" lIns="0" bIns="0" rIns="0">
            <a:spAutoFit/>
          </a:bodyPr>
          <a:lstStyle/>
          <a:p>
            <a:pPr algn="ctr">
              <a:lnSpc>
                <a:spcPts val="3499"/>
              </a:lnSpc>
            </a:pPr>
          </a:p>
          <a:p>
            <a:pPr algn="ctr">
              <a:lnSpc>
                <a:spcPts val="3499"/>
              </a:lnSpc>
            </a:pPr>
          </a:p>
          <a:p>
            <a:pPr algn="ctr">
              <a:lnSpc>
                <a:spcPts val="3499"/>
              </a:lnSpc>
            </a:pPr>
          </a:p>
          <a:p>
            <a:pPr algn="just">
              <a:lnSpc>
                <a:spcPts val="3919"/>
              </a:lnSpc>
            </a:pPr>
            <a:r>
              <a:rPr lang="en-US" sz="2799" b="true">
                <a:solidFill>
                  <a:srgbClr val="FF3131"/>
                </a:solidFill>
                <a:latin typeface="Canva Sans Bold"/>
                <a:ea typeface="Canva Sans Bold"/>
                <a:cs typeface="Canva Sans Bold"/>
                <a:sym typeface="Canva Sans Bold"/>
              </a:rPr>
              <a:t>Purchase Incentives:</a:t>
            </a:r>
            <a:r>
              <a:rPr lang="en-US" sz="2799">
                <a:solidFill>
                  <a:srgbClr val="FF3131"/>
                </a:solidFill>
                <a:latin typeface="Canva Sans"/>
                <a:ea typeface="Canva Sans"/>
                <a:cs typeface="Canva Sans"/>
                <a:sym typeface="Canva Sans"/>
              </a:rPr>
              <a:t> </a:t>
            </a:r>
          </a:p>
          <a:p>
            <a:pPr algn="just" marL="539749" indent="-269875" lvl="1">
              <a:lnSpc>
                <a:spcPts val="3499"/>
              </a:lnSpc>
              <a:buFont typeface="Arial"/>
              <a:buChar char="•"/>
            </a:pPr>
            <a:r>
              <a:rPr lang="en-US" sz="2499">
                <a:solidFill>
                  <a:srgbClr val="8CCDB0"/>
                </a:solidFill>
                <a:latin typeface="Canva Sans"/>
                <a:ea typeface="Canva Sans"/>
                <a:cs typeface="Canva Sans"/>
                <a:sym typeface="Canva Sans"/>
              </a:rPr>
              <a:t>The Indian government offers various financial incentives to reduce the effective cost of EVs, including subsidies, tax rebates, and reduced registration fees. </a:t>
            </a:r>
          </a:p>
          <a:p>
            <a:pPr algn="just" marL="539749" indent="-269875" lvl="1">
              <a:lnSpc>
                <a:spcPts val="3499"/>
              </a:lnSpc>
              <a:buFont typeface="Arial"/>
              <a:buChar char="•"/>
            </a:pPr>
            <a:r>
              <a:rPr lang="en-US" sz="2499">
                <a:solidFill>
                  <a:srgbClr val="8CCDB0"/>
                </a:solidFill>
                <a:latin typeface="Canva Sans"/>
                <a:ea typeface="Canva Sans"/>
                <a:cs typeface="Canva Sans"/>
                <a:sym typeface="Canva Sans"/>
              </a:rPr>
              <a:t>These incentives make 4-wheeler EVs more affordable for consumers.</a:t>
            </a:r>
          </a:p>
          <a:p>
            <a:pPr algn="just">
              <a:lnSpc>
                <a:spcPts val="3499"/>
              </a:lnSpc>
            </a:pPr>
          </a:p>
          <a:p>
            <a:pPr algn="just">
              <a:lnSpc>
                <a:spcPts val="3919"/>
              </a:lnSpc>
            </a:pPr>
            <a:r>
              <a:rPr lang="en-US" sz="2799" b="true">
                <a:solidFill>
                  <a:srgbClr val="FF3131"/>
                </a:solidFill>
                <a:latin typeface="Canva Sans Bold"/>
                <a:ea typeface="Canva Sans Bold"/>
                <a:cs typeface="Canva Sans Bold"/>
                <a:sym typeface="Canva Sans Bold"/>
              </a:rPr>
              <a:t>Charging Infrastructure:</a:t>
            </a:r>
            <a:r>
              <a:rPr lang="en-US" sz="2799">
                <a:solidFill>
                  <a:srgbClr val="FF3131"/>
                </a:solidFill>
                <a:latin typeface="Canva Sans"/>
                <a:ea typeface="Canva Sans"/>
                <a:cs typeface="Canva Sans"/>
                <a:sym typeface="Canva Sans"/>
              </a:rPr>
              <a:t> </a:t>
            </a:r>
          </a:p>
          <a:p>
            <a:pPr algn="just" marL="539749" indent="-269875" lvl="1">
              <a:lnSpc>
                <a:spcPts val="3499"/>
              </a:lnSpc>
              <a:buFont typeface="Arial"/>
              <a:buChar char="•"/>
            </a:pPr>
            <a:r>
              <a:rPr lang="en-US" sz="2499">
                <a:solidFill>
                  <a:srgbClr val="8CCDB0"/>
                </a:solidFill>
                <a:latin typeface="Canva Sans"/>
                <a:ea typeface="Canva Sans"/>
                <a:cs typeface="Canva Sans"/>
                <a:sym typeface="Canva Sans"/>
              </a:rPr>
              <a:t>Investments in expanding the EV charging infrastructure have made it more convenient for consumers to own and operate 4-wheeler EVs. </a:t>
            </a:r>
          </a:p>
          <a:p>
            <a:pPr algn="just" marL="539749" indent="-269875" lvl="1">
              <a:lnSpc>
                <a:spcPts val="3499"/>
              </a:lnSpc>
              <a:buFont typeface="Arial"/>
              <a:buChar char="•"/>
            </a:pPr>
            <a:r>
              <a:rPr lang="en-US" sz="2499">
                <a:solidFill>
                  <a:srgbClr val="8CCDB0"/>
                </a:solidFill>
                <a:latin typeface="Canva Sans"/>
                <a:ea typeface="Canva Sans"/>
                <a:cs typeface="Canva Sans"/>
                <a:sym typeface="Canva Sans"/>
              </a:rPr>
              <a:t>The availability of charging stations reduces range anxiety and enhances the practicality of EVs for daily use.</a:t>
            </a:r>
          </a:p>
          <a:p>
            <a:pPr algn="just">
              <a:lnSpc>
                <a:spcPts val="3499"/>
              </a:lnSpc>
            </a:pPr>
          </a:p>
          <a:p>
            <a:pPr algn="just">
              <a:lnSpc>
                <a:spcPts val="3919"/>
              </a:lnSpc>
            </a:pPr>
            <a:r>
              <a:rPr lang="en-US" sz="2799" b="true">
                <a:solidFill>
                  <a:srgbClr val="FF3131"/>
                </a:solidFill>
                <a:latin typeface="Canva Sans Bold"/>
                <a:ea typeface="Canva Sans Bold"/>
                <a:cs typeface="Canva Sans Bold"/>
                <a:sym typeface="Canva Sans Bold"/>
              </a:rPr>
              <a:t>Policy Support:</a:t>
            </a:r>
            <a:r>
              <a:rPr lang="en-US" sz="2799">
                <a:solidFill>
                  <a:srgbClr val="FF3131"/>
                </a:solidFill>
                <a:latin typeface="Canva Sans"/>
                <a:ea typeface="Canva Sans"/>
                <a:cs typeface="Canva Sans"/>
                <a:sym typeface="Canva Sans"/>
              </a:rPr>
              <a:t> </a:t>
            </a:r>
          </a:p>
          <a:p>
            <a:pPr algn="just" marL="539749" indent="-269875" lvl="1">
              <a:lnSpc>
                <a:spcPts val="3499"/>
              </a:lnSpc>
              <a:buFont typeface="Arial"/>
              <a:buChar char="•"/>
            </a:pPr>
            <a:r>
              <a:rPr lang="en-US" sz="2499">
                <a:solidFill>
                  <a:srgbClr val="8CCDB0"/>
                </a:solidFill>
                <a:latin typeface="Canva Sans"/>
                <a:ea typeface="Canva Sans"/>
                <a:cs typeface="Canva Sans"/>
                <a:sym typeface="Canva Sans"/>
              </a:rPr>
              <a:t>S</a:t>
            </a:r>
            <a:r>
              <a:rPr lang="en-US" sz="2499">
                <a:solidFill>
                  <a:srgbClr val="8CCDB0"/>
                </a:solidFill>
                <a:latin typeface="Canva Sans"/>
                <a:ea typeface="Canva Sans"/>
                <a:cs typeface="Canva Sans"/>
                <a:sym typeface="Canva Sans"/>
              </a:rPr>
              <a:t>tate-level policies, such as road tax exemptions, reduced toll fees, and preferential parking, further encourage the adoption of 4-wheeler EVs.</a:t>
            </a:r>
          </a:p>
          <a:p>
            <a:pPr algn="just">
              <a:lnSpc>
                <a:spcPts val="3499"/>
              </a:lnSpc>
              <a:spcBef>
                <a:spcPct val="0"/>
              </a:spcBef>
            </a:pP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1</a:t>
            </a:r>
          </a:p>
        </p:txBody>
      </p:sp>
      <p:sp>
        <p:nvSpPr>
          <p:cNvPr name="TextBox 6" id="6"/>
          <p:cNvSpPr txBox="true"/>
          <p:nvPr/>
        </p:nvSpPr>
        <p:spPr>
          <a:xfrm rot="0">
            <a:off x="6500000" y="1869440"/>
            <a:ext cx="6786535" cy="863600"/>
          </a:xfrm>
          <a:prstGeom prst="rect">
            <a:avLst/>
          </a:prstGeom>
        </p:spPr>
        <p:txBody>
          <a:bodyPr anchor="t" rtlCol="false" tIns="0" lIns="0" bIns="0" rIns="0">
            <a:spAutoFit/>
          </a:bodyPr>
          <a:lstStyle/>
          <a:p>
            <a:pPr algn="just">
              <a:lnSpc>
                <a:spcPts val="7000"/>
              </a:lnSpc>
            </a:pPr>
            <a:r>
              <a:rPr lang="en-US" b="true" sz="5000" i="true" spc="-175">
                <a:solidFill>
                  <a:srgbClr val="FF3131"/>
                </a:solidFill>
                <a:latin typeface="Cooper BT Bold Italics"/>
                <a:ea typeface="Cooper BT Bold Italics"/>
                <a:cs typeface="Cooper BT Bold Italics"/>
                <a:sym typeface="Cooper BT Bold Italics"/>
              </a:rPr>
              <a:t>Government Incentives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357366" y="2112584"/>
            <a:ext cx="4027104" cy="6952054"/>
          </a:xfrm>
          <a:custGeom>
            <a:avLst/>
            <a:gdLst/>
            <a:ahLst/>
            <a:cxnLst/>
            <a:rect r="r" b="b" t="t" l="l"/>
            <a:pathLst>
              <a:path h="6952054" w="4027104">
                <a:moveTo>
                  <a:pt x="0" y="0"/>
                </a:moveTo>
                <a:lnTo>
                  <a:pt x="4027104" y="0"/>
                </a:lnTo>
                <a:lnTo>
                  <a:pt x="4027104" y="6952053"/>
                </a:lnTo>
                <a:lnTo>
                  <a:pt x="0" y="6952053"/>
                </a:lnTo>
                <a:lnTo>
                  <a:pt x="0" y="0"/>
                </a:lnTo>
                <a:close/>
              </a:path>
            </a:pathLst>
          </a:custGeom>
          <a:blipFill>
            <a:blip r:embed="rId4"/>
            <a:stretch>
              <a:fillRect l="0" t="0" r="0" b="0"/>
            </a:stretch>
          </a:blipFill>
        </p:spPr>
      </p:sp>
      <p:sp>
        <p:nvSpPr>
          <p:cNvPr name="Freeform 4" id="4"/>
          <p:cNvSpPr/>
          <p:nvPr/>
        </p:nvSpPr>
        <p:spPr>
          <a:xfrm flipH="false" flipV="false" rot="0">
            <a:off x="10466573" y="2112584"/>
            <a:ext cx="3565588" cy="4323880"/>
          </a:xfrm>
          <a:custGeom>
            <a:avLst/>
            <a:gdLst/>
            <a:ahLst/>
            <a:cxnLst/>
            <a:rect r="r" b="b" t="t" l="l"/>
            <a:pathLst>
              <a:path h="4323880" w="3565588">
                <a:moveTo>
                  <a:pt x="0" y="0"/>
                </a:moveTo>
                <a:lnTo>
                  <a:pt x="3565588" y="0"/>
                </a:lnTo>
                <a:lnTo>
                  <a:pt x="3565588" y="4323880"/>
                </a:lnTo>
                <a:lnTo>
                  <a:pt x="0" y="4323880"/>
                </a:lnTo>
                <a:lnTo>
                  <a:pt x="0" y="0"/>
                </a:lnTo>
                <a:close/>
              </a:path>
            </a:pathLst>
          </a:custGeom>
          <a:blipFill>
            <a:blip r:embed="rId5"/>
            <a:stretch>
              <a:fillRect l="0" t="0" r="0" b="0"/>
            </a:stretch>
          </a:blipFill>
        </p:spPr>
      </p:sp>
      <p:sp>
        <p:nvSpPr>
          <p:cNvPr name="Freeform 5" id="5"/>
          <p:cNvSpPr/>
          <p:nvPr/>
        </p:nvSpPr>
        <p:spPr>
          <a:xfrm flipH="false" flipV="false" rot="0">
            <a:off x="6118645" y="2112584"/>
            <a:ext cx="3728053" cy="5789236"/>
          </a:xfrm>
          <a:custGeom>
            <a:avLst/>
            <a:gdLst/>
            <a:ahLst/>
            <a:cxnLst/>
            <a:rect r="r" b="b" t="t" l="l"/>
            <a:pathLst>
              <a:path h="5789236" w="3728053">
                <a:moveTo>
                  <a:pt x="0" y="0"/>
                </a:moveTo>
                <a:lnTo>
                  <a:pt x="3728053" y="0"/>
                </a:lnTo>
                <a:lnTo>
                  <a:pt x="3728053" y="5789236"/>
                </a:lnTo>
                <a:lnTo>
                  <a:pt x="0" y="5789236"/>
                </a:lnTo>
                <a:lnTo>
                  <a:pt x="0" y="0"/>
                </a:lnTo>
                <a:close/>
              </a:path>
            </a:pathLst>
          </a:custGeom>
          <a:blipFill>
            <a:blip r:embed="rId6"/>
            <a:stretch>
              <a:fillRect l="0" t="0" r="0" b="0"/>
            </a:stretch>
          </a:blipFill>
        </p:spPr>
      </p:sp>
      <p:sp>
        <p:nvSpPr>
          <p:cNvPr name="Freeform 6" id="6"/>
          <p:cNvSpPr/>
          <p:nvPr/>
        </p:nvSpPr>
        <p:spPr>
          <a:xfrm flipH="false" flipV="false" rot="0">
            <a:off x="14765586" y="2090560"/>
            <a:ext cx="2339370" cy="3809380"/>
          </a:xfrm>
          <a:custGeom>
            <a:avLst/>
            <a:gdLst/>
            <a:ahLst/>
            <a:cxnLst/>
            <a:rect r="r" b="b" t="t" l="l"/>
            <a:pathLst>
              <a:path h="3809380" w="2339370">
                <a:moveTo>
                  <a:pt x="0" y="0"/>
                </a:moveTo>
                <a:lnTo>
                  <a:pt x="2339370" y="0"/>
                </a:lnTo>
                <a:lnTo>
                  <a:pt x="2339370" y="3809380"/>
                </a:lnTo>
                <a:lnTo>
                  <a:pt x="0" y="3809380"/>
                </a:lnTo>
                <a:lnTo>
                  <a:pt x="0" y="0"/>
                </a:lnTo>
                <a:close/>
              </a:path>
            </a:pathLst>
          </a:custGeom>
          <a:blipFill>
            <a:blip r:embed="rId7"/>
            <a:stretch>
              <a:fillRect l="0" t="0" r="0" b="0"/>
            </a:stretch>
          </a:blipFill>
        </p:spPr>
      </p:sp>
      <p:sp>
        <p:nvSpPr>
          <p:cNvPr name="TextBox 7" id="7"/>
          <p:cNvSpPr txBox="true"/>
          <p:nvPr/>
        </p:nvSpPr>
        <p:spPr>
          <a:xfrm rot="0">
            <a:off x="1404991" y="836434"/>
            <a:ext cx="3650813"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3131"/>
                </a:solidFill>
                <a:latin typeface="Canva Sans Bold"/>
                <a:ea typeface="Canva Sans Bold"/>
                <a:cs typeface="Canva Sans Bold"/>
                <a:sym typeface="Canva Sans Bold"/>
              </a:rPr>
              <a:t>Data Tables</a:t>
            </a:r>
          </a:p>
        </p:txBody>
      </p:sp>
      <p:sp>
        <p:nvSpPr>
          <p:cNvPr name="TextBox 8" id="8"/>
          <p:cNvSpPr txBox="true"/>
          <p:nvPr/>
        </p:nvSpPr>
        <p:spPr>
          <a:xfrm rot="0">
            <a:off x="7280265" y="836434"/>
            <a:ext cx="5625822"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3131"/>
                </a:solidFill>
                <a:latin typeface="Canva Sans Bold"/>
                <a:ea typeface="Canva Sans Bold"/>
                <a:cs typeface="Canva Sans Bold"/>
                <a:sym typeface="Canva Sans Bold"/>
              </a:rPr>
              <a:t>Created Measures</a:t>
            </a:r>
          </a:p>
        </p:txBody>
      </p:sp>
      <p:sp>
        <p:nvSpPr>
          <p:cNvPr name="TextBox 9" id="9"/>
          <p:cNvSpPr txBox="true"/>
          <p:nvPr/>
        </p:nvSpPr>
        <p:spPr>
          <a:xfrm rot="0">
            <a:off x="15349662" y="688796"/>
            <a:ext cx="1171218" cy="1206501"/>
          </a:xfrm>
          <a:prstGeom prst="rect">
            <a:avLst/>
          </a:prstGeom>
        </p:spPr>
        <p:txBody>
          <a:bodyPr anchor="t" rtlCol="false" tIns="0" lIns="0" bIns="0" rIns="0">
            <a:spAutoFit/>
          </a:bodyPr>
          <a:lstStyle/>
          <a:p>
            <a:pPr algn="ctr">
              <a:lnSpc>
                <a:spcPts val="4899"/>
              </a:lnSpc>
            </a:pPr>
            <a:r>
              <a:rPr lang="en-US" sz="3499" b="true">
                <a:solidFill>
                  <a:srgbClr val="FF3131"/>
                </a:solidFill>
                <a:latin typeface="Canva Sans Bold"/>
                <a:ea typeface="Canva Sans Bold"/>
                <a:cs typeface="Canva Sans Bold"/>
                <a:sym typeface="Canva Sans Bold"/>
              </a:rPr>
              <a:t>Time </a:t>
            </a:r>
          </a:p>
          <a:p>
            <a:pPr algn="ctr">
              <a:lnSpc>
                <a:spcPts val="4899"/>
              </a:lnSpc>
              <a:spcBef>
                <a:spcPct val="0"/>
              </a:spcBef>
            </a:pPr>
            <a:r>
              <a:rPr lang="en-US" b="true" sz="3499">
                <a:solidFill>
                  <a:srgbClr val="FF3131"/>
                </a:solidFill>
                <a:latin typeface="Canva Sans Bold"/>
                <a:ea typeface="Canva Sans Bold"/>
                <a:cs typeface="Canva Sans Bold"/>
                <a:sym typeface="Canva Sans Bold"/>
              </a:rPr>
              <a:t>Span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2085928"/>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does the availability of charging stations infrastructure correlate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with the EV sales and penetration rates in the top 5 states?</a:t>
            </a:r>
          </a:p>
        </p:txBody>
      </p:sp>
      <p:sp>
        <p:nvSpPr>
          <p:cNvPr name="TextBox 4" id="4"/>
          <p:cNvSpPr txBox="true"/>
          <p:nvPr/>
        </p:nvSpPr>
        <p:spPr>
          <a:xfrm rot="0">
            <a:off x="202644" y="205735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47101" y="3044620"/>
            <a:ext cx="7929483" cy="5369790"/>
          </a:xfrm>
          <a:custGeom>
            <a:avLst/>
            <a:gdLst/>
            <a:ahLst/>
            <a:cxnLst/>
            <a:rect r="r" b="b" t="t" l="l"/>
            <a:pathLst>
              <a:path h="5369790" w="7929483">
                <a:moveTo>
                  <a:pt x="0" y="0"/>
                </a:moveTo>
                <a:lnTo>
                  <a:pt x="7929483" y="0"/>
                </a:lnTo>
                <a:lnTo>
                  <a:pt x="7929483" y="5369790"/>
                </a:lnTo>
                <a:lnTo>
                  <a:pt x="0" y="5369790"/>
                </a:lnTo>
                <a:lnTo>
                  <a:pt x="0" y="0"/>
                </a:lnTo>
                <a:close/>
              </a:path>
            </a:pathLst>
          </a:custGeom>
          <a:blipFill>
            <a:blip r:embed="rId4"/>
            <a:stretch>
              <a:fillRect l="0" t="0" r="0" b="0"/>
            </a:stretch>
          </a:blipFill>
        </p:spPr>
      </p:sp>
      <p:sp>
        <p:nvSpPr>
          <p:cNvPr name="Freeform 4" id="4"/>
          <p:cNvSpPr/>
          <p:nvPr/>
        </p:nvSpPr>
        <p:spPr>
          <a:xfrm flipH="false" flipV="false" rot="0">
            <a:off x="10548174" y="3978700"/>
            <a:ext cx="7408212" cy="3501631"/>
          </a:xfrm>
          <a:custGeom>
            <a:avLst/>
            <a:gdLst/>
            <a:ahLst/>
            <a:cxnLst/>
            <a:rect r="r" b="b" t="t" l="l"/>
            <a:pathLst>
              <a:path h="3501631" w="7408212">
                <a:moveTo>
                  <a:pt x="0" y="0"/>
                </a:moveTo>
                <a:lnTo>
                  <a:pt x="7408212" y="0"/>
                </a:lnTo>
                <a:lnTo>
                  <a:pt x="7408212" y="3501630"/>
                </a:lnTo>
                <a:lnTo>
                  <a:pt x="0" y="3501630"/>
                </a:lnTo>
                <a:lnTo>
                  <a:pt x="0" y="0"/>
                </a:lnTo>
                <a:close/>
              </a:path>
            </a:pathLst>
          </a:custGeom>
          <a:blipFill>
            <a:blip r:embed="rId5"/>
            <a:stretch>
              <a:fillRect l="0" t="0" r="0" b="0"/>
            </a:stretch>
          </a:blipFill>
        </p:spPr>
      </p:sp>
      <p:sp>
        <p:nvSpPr>
          <p:cNvPr name="TextBox 5" id="5"/>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does the availability of charging stations infrastructure correlate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with the EV sales and penetration rates in the top 5 states?</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
        <p:nvSpPr>
          <p:cNvPr name="TextBox 7" id="7"/>
          <p:cNvSpPr txBox="true"/>
          <p:nvPr/>
        </p:nvSpPr>
        <p:spPr>
          <a:xfrm rot="0">
            <a:off x="2877569" y="2229354"/>
            <a:ext cx="6468546"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Top 5 states by Penetration Rate</a:t>
            </a:r>
          </a:p>
        </p:txBody>
      </p:sp>
      <p:sp>
        <p:nvSpPr>
          <p:cNvPr name="TextBox 8" id="8"/>
          <p:cNvSpPr txBox="true"/>
          <p:nvPr/>
        </p:nvSpPr>
        <p:spPr>
          <a:xfrm rot="0">
            <a:off x="11994047" y="3239446"/>
            <a:ext cx="5218390"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Canva Sans Bold"/>
                <a:ea typeface="Canva Sans Bold"/>
                <a:cs typeface="Canva Sans Bold"/>
                <a:sym typeface="Canva Sans Bold"/>
              </a:rPr>
              <a:t>Top 7 states by Total Sales</a:t>
            </a:r>
          </a:p>
        </p:txBody>
      </p:sp>
      <p:sp>
        <p:nvSpPr>
          <p:cNvPr name="TextBox 9" id="9"/>
          <p:cNvSpPr txBox="true"/>
          <p:nvPr/>
        </p:nvSpPr>
        <p:spPr>
          <a:xfrm rot="0">
            <a:off x="254437" y="3258496"/>
            <a:ext cx="1666161"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B700"/>
                </a:solidFill>
                <a:latin typeface="Canva Sans Bold"/>
                <a:ea typeface="Canva Sans Bold"/>
                <a:cs typeface="Canva Sans Bold"/>
                <a:sym typeface="Canva Sans Bold"/>
              </a:rPr>
              <a:t>2 - Wheelers</a:t>
            </a:r>
          </a:p>
        </p:txBody>
      </p:sp>
      <p:sp>
        <p:nvSpPr>
          <p:cNvPr name="TextBox 10" id="10"/>
          <p:cNvSpPr txBox="true"/>
          <p:nvPr/>
        </p:nvSpPr>
        <p:spPr>
          <a:xfrm rot="0">
            <a:off x="245328" y="5976238"/>
            <a:ext cx="1684377"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B700"/>
                </a:solidFill>
                <a:latin typeface="Canva Sans Bold"/>
                <a:ea typeface="Canva Sans Bold"/>
                <a:cs typeface="Canva Sans Bold"/>
                <a:sym typeface="Canva Sans Bold"/>
              </a:rPr>
              <a:t>4 - Wheelers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336541" y="4656714"/>
            <a:ext cx="8740043" cy="2386262"/>
          </a:xfrm>
          <a:custGeom>
            <a:avLst/>
            <a:gdLst/>
            <a:ahLst/>
            <a:cxnLst/>
            <a:rect r="r" b="b" t="t" l="l"/>
            <a:pathLst>
              <a:path h="2386262" w="8740043">
                <a:moveTo>
                  <a:pt x="0" y="0"/>
                </a:moveTo>
                <a:lnTo>
                  <a:pt x="8740043" y="0"/>
                </a:lnTo>
                <a:lnTo>
                  <a:pt x="8740043" y="2386262"/>
                </a:lnTo>
                <a:lnTo>
                  <a:pt x="0" y="2386262"/>
                </a:lnTo>
                <a:lnTo>
                  <a:pt x="0" y="0"/>
                </a:lnTo>
                <a:close/>
              </a:path>
            </a:pathLst>
          </a:custGeom>
          <a:blipFill>
            <a:blip r:embed="rId4"/>
            <a:stretch>
              <a:fillRect l="0" t="0" r="0" b="0"/>
            </a:stretch>
          </a:blipFill>
        </p:spPr>
      </p:sp>
      <p:sp>
        <p:nvSpPr>
          <p:cNvPr name="Freeform 4" id="4"/>
          <p:cNvSpPr/>
          <p:nvPr/>
        </p:nvSpPr>
        <p:spPr>
          <a:xfrm flipH="false" flipV="false" rot="0">
            <a:off x="10873423" y="4656714"/>
            <a:ext cx="6385877" cy="2386262"/>
          </a:xfrm>
          <a:custGeom>
            <a:avLst/>
            <a:gdLst/>
            <a:ahLst/>
            <a:cxnLst/>
            <a:rect r="r" b="b" t="t" l="l"/>
            <a:pathLst>
              <a:path h="2386262" w="6385877">
                <a:moveTo>
                  <a:pt x="0" y="0"/>
                </a:moveTo>
                <a:lnTo>
                  <a:pt x="6385877" y="0"/>
                </a:lnTo>
                <a:lnTo>
                  <a:pt x="6385877" y="2386262"/>
                </a:lnTo>
                <a:lnTo>
                  <a:pt x="0" y="2386262"/>
                </a:lnTo>
                <a:lnTo>
                  <a:pt x="0" y="0"/>
                </a:lnTo>
                <a:close/>
              </a:path>
            </a:pathLst>
          </a:custGeom>
          <a:blipFill>
            <a:blip r:embed="rId5"/>
            <a:stretch>
              <a:fillRect l="0" t="0" r="0" b="0"/>
            </a:stretch>
          </a:blipFill>
        </p:spPr>
      </p:sp>
      <p:sp>
        <p:nvSpPr>
          <p:cNvPr name="Freeform 5" id="5"/>
          <p:cNvSpPr/>
          <p:nvPr/>
        </p:nvSpPr>
        <p:spPr>
          <a:xfrm flipH="false" flipV="false" rot="0">
            <a:off x="1336541" y="7425192"/>
            <a:ext cx="8740043" cy="1530617"/>
          </a:xfrm>
          <a:custGeom>
            <a:avLst/>
            <a:gdLst/>
            <a:ahLst/>
            <a:cxnLst/>
            <a:rect r="r" b="b" t="t" l="l"/>
            <a:pathLst>
              <a:path h="1530617" w="8740043">
                <a:moveTo>
                  <a:pt x="0" y="0"/>
                </a:moveTo>
                <a:lnTo>
                  <a:pt x="8740043" y="0"/>
                </a:lnTo>
                <a:lnTo>
                  <a:pt x="8740043" y="1530617"/>
                </a:lnTo>
                <a:lnTo>
                  <a:pt x="0" y="1530617"/>
                </a:lnTo>
                <a:lnTo>
                  <a:pt x="0" y="0"/>
                </a:lnTo>
                <a:close/>
              </a:path>
            </a:pathLst>
          </a:custGeom>
          <a:blipFill>
            <a:blip r:embed="rId6"/>
            <a:stretch>
              <a:fillRect l="0" t="0" r="0" b="0"/>
            </a:stretch>
          </a:blipFill>
        </p:spPr>
      </p:sp>
      <p:sp>
        <p:nvSpPr>
          <p:cNvPr name="TextBox 6" id="6"/>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does the availability of charging stations infrastructure correlate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with the EV sales and penetration rates in the top 5 states?</a:t>
            </a:r>
          </a:p>
        </p:txBody>
      </p:sp>
      <p:sp>
        <p:nvSpPr>
          <p:cNvPr name="TextBox 7" id="7"/>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
        <p:nvSpPr>
          <p:cNvPr name="TextBox 8" id="8"/>
          <p:cNvSpPr txBox="true"/>
          <p:nvPr/>
        </p:nvSpPr>
        <p:spPr>
          <a:xfrm rot="0">
            <a:off x="202704" y="1613672"/>
            <a:ext cx="18085296" cy="2675890"/>
          </a:xfrm>
          <a:prstGeom prst="rect">
            <a:avLst/>
          </a:prstGeom>
        </p:spPr>
        <p:txBody>
          <a:bodyPr anchor="t" rtlCol="false" tIns="0" lIns="0" bIns="0" rIns="0">
            <a:spAutoFit/>
          </a:bodyPr>
          <a:lstStyle/>
          <a:p>
            <a:pPr algn="l" marL="604518" indent="-302259" lvl="1">
              <a:lnSpc>
                <a:spcPts val="3919"/>
              </a:lnSpc>
              <a:buAutoNum type="arabicPeriod" startAt="1"/>
            </a:pPr>
            <a:r>
              <a:rPr lang="en-US" b="true" sz="2799">
                <a:solidFill>
                  <a:srgbClr val="FF3131"/>
                </a:solidFill>
                <a:latin typeface="Canva Sans Bold"/>
                <a:ea typeface="Canva Sans Bold"/>
                <a:cs typeface="Canva Sans Bold"/>
                <a:sym typeface="Canva Sans Bold"/>
              </a:rPr>
              <a:t>Charging Infrastructure and EV Adoption:</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The</a:t>
            </a:r>
            <a:r>
              <a:rPr lang="en-US" sz="2499">
                <a:solidFill>
                  <a:srgbClr val="8CCDB0"/>
                </a:solidFill>
                <a:latin typeface="Canva Sans"/>
                <a:ea typeface="Canva Sans"/>
                <a:cs typeface="Canva Sans"/>
                <a:sym typeface="Canva Sans"/>
              </a:rPr>
              <a:t> presence of a robust network of charging stations increases the convenience for EV owners, reducing range anxiety and making it more feasible for consumers to switch to electric vehicles.</a:t>
            </a:r>
          </a:p>
          <a:p>
            <a:pPr algn="l">
              <a:lnSpc>
                <a:spcPts val="3499"/>
              </a:lnSpc>
            </a:pPr>
          </a:p>
          <a:p>
            <a:pPr algn="l" marL="539749" indent="-269875" lvl="1">
              <a:lnSpc>
                <a:spcPts val="3499"/>
              </a:lnSpc>
              <a:spcBef>
                <a:spcPct val="0"/>
              </a:spcBef>
              <a:buFont typeface="Arial"/>
              <a:buChar char="•"/>
            </a:pPr>
            <a:r>
              <a:rPr lang="en-US" sz="2499">
                <a:solidFill>
                  <a:srgbClr val="8CCDB0"/>
                </a:solidFill>
                <a:latin typeface="Canva Sans"/>
                <a:ea typeface="Canva Sans"/>
                <a:cs typeface="Canva Sans"/>
                <a:sym typeface="Canva Sans"/>
              </a:rPr>
              <a:t>Regions with a higher number of charging stations typically see higher EV adoption rates because consumers are more likely to purchase EVs when they know they have reliable access to charging infrastructure.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4855392"/>
            <a:ext cx="5746950" cy="3200296"/>
          </a:xfrm>
          <a:custGeom>
            <a:avLst/>
            <a:gdLst/>
            <a:ahLst/>
            <a:cxnLst/>
            <a:rect r="r" b="b" t="t" l="l"/>
            <a:pathLst>
              <a:path h="3200296" w="5746950">
                <a:moveTo>
                  <a:pt x="0" y="0"/>
                </a:moveTo>
                <a:lnTo>
                  <a:pt x="5746950" y="0"/>
                </a:lnTo>
                <a:lnTo>
                  <a:pt x="5746950" y="3200296"/>
                </a:lnTo>
                <a:lnTo>
                  <a:pt x="0" y="3200296"/>
                </a:lnTo>
                <a:lnTo>
                  <a:pt x="0" y="0"/>
                </a:lnTo>
                <a:close/>
              </a:path>
            </a:pathLst>
          </a:custGeom>
          <a:blipFill>
            <a:blip r:embed="rId4"/>
            <a:stretch>
              <a:fillRect l="0" t="0" r="0" b="0"/>
            </a:stretch>
          </a:blipFill>
        </p:spPr>
      </p:sp>
      <p:sp>
        <p:nvSpPr>
          <p:cNvPr name="Freeform 4" id="4"/>
          <p:cNvSpPr/>
          <p:nvPr/>
        </p:nvSpPr>
        <p:spPr>
          <a:xfrm flipH="false" flipV="false" rot="0">
            <a:off x="7343438" y="4855392"/>
            <a:ext cx="10744537" cy="3200296"/>
          </a:xfrm>
          <a:custGeom>
            <a:avLst/>
            <a:gdLst/>
            <a:ahLst/>
            <a:cxnLst/>
            <a:rect r="r" b="b" t="t" l="l"/>
            <a:pathLst>
              <a:path h="3200296" w="10744537">
                <a:moveTo>
                  <a:pt x="0" y="0"/>
                </a:moveTo>
                <a:lnTo>
                  <a:pt x="10744537" y="0"/>
                </a:lnTo>
                <a:lnTo>
                  <a:pt x="10744537" y="3200296"/>
                </a:lnTo>
                <a:lnTo>
                  <a:pt x="0" y="3200296"/>
                </a:lnTo>
                <a:lnTo>
                  <a:pt x="0" y="0"/>
                </a:lnTo>
                <a:close/>
              </a:path>
            </a:pathLst>
          </a:custGeom>
          <a:blipFill>
            <a:blip r:embed="rId5"/>
            <a:stretch>
              <a:fillRect l="0" t="0" r="0" b="0"/>
            </a:stretch>
          </a:blipFill>
        </p:spPr>
      </p:sp>
      <p:sp>
        <p:nvSpPr>
          <p:cNvPr name="TextBox 5" id="5"/>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does the availability of charging stations infrastructure correlate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with the EV sales and penetration rates in the top 5 states?</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
        <p:nvSpPr>
          <p:cNvPr name="TextBox 7" id="7"/>
          <p:cNvSpPr txBox="true"/>
          <p:nvPr/>
        </p:nvSpPr>
        <p:spPr>
          <a:xfrm rot="0">
            <a:off x="202704" y="1613672"/>
            <a:ext cx="18085296" cy="2237740"/>
          </a:xfrm>
          <a:prstGeom prst="rect">
            <a:avLst/>
          </a:prstGeom>
        </p:spPr>
        <p:txBody>
          <a:bodyPr anchor="t" rtlCol="false" tIns="0" lIns="0" bIns="0" rIns="0">
            <a:spAutoFit/>
          </a:bodyPr>
          <a:lstStyle/>
          <a:p>
            <a:pPr algn="l">
              <a:lnSpc>
                <a:spcPts val="3919"/>
              </a:lnSpc>
            </a:pPr>
            <a:r>
              <a:rPr lang="en-US" sz="2799">
                <a:solidFill>
                  <a:srgbClr val="8CCDB0"/>
                </a:solidFill>
                <a:latin typeface="Canva Sans"/>
                <a:ea typeface="Canva Sans"/>
                <a:cs typeface="Canva Sans"/>
                <a:sym typeface="Canva Sans"/>
              </a:rPr>
              <a:t>2. </a:t>
            </a:r>
            <a:r>
              <a:rPr lang="en-US" sz="2799" b="true">
                <a:solidFill>
                  <a:srgbClr val="FF3131"/>
                </a:solidFill>
                <a:latin typeface="Canva Sans Bold"/>
                <a:ea typeface="Canva Sans Bold"/>
                <a:cs typeface="Canva Sans Bold"/>
                <a:sym typeface="Canva Sans Bold"/>
              </a:rPr>
              <a:t>Policy and Government Initiatives:</a:t>
            </a:r>
          </a:p>
          <a:p>
            <a:pPr algn="l" marL="539749" indent="-269875" lvl="1">
              <a:lnSpc>
                <a:spcPts val="3499"/>
              </a:lnSpc>
              <a:buFont typeface="Arial"/>
              <a:buChar char="•"/>
            </a:pPr>
            <a:r>
              <a:rPr lang="en-US" sz="2499">
                <a:solidFill>
                  <a:srgbClr val="8CCDB0"/>
                </a:solidFill>
                <a:latin typeface="Canva Sans"/>
                <a:ea typeface="Canva Sans"/>
                <a:cs typeface="Canva Sans"/>
                <a:sym typeface="Canva Sans"/>
              </a:rPr>
              <a:t>Government policies that incentivize the installation of charging stations also lead to increased EV sales. </a:t>
            </a:r>
          </a:p>
          <a:p>
            <a:pPr algn="l">
              <a:lnSpc>
                <a:spcPts val="3499"/>
              </a:lnSpc>
            </a:pPr>
          </a:p>
          <a:p>
            <a:pPr algn="l" marL="539749" indent="-269875" lvl="1">
              <a:lnSpc>
                <a:spcPts val="3499"/>
              </a:lnSpc>
              <a:spcBef>
                <a:spcPct val="0"/>
              </a:spcBef>
              <a:buFont typeface="Arial"/>
              <a:buChar char="•"/>
            </a:pPr>
            <a:r>
              <a:rPr lang="en-US" sz="2499">
                <a:solidFill>
                  <a:srgbClr val="8CCDB0"/>
                </a:solidFill>
                <a:latin typeface="Canva Sans"/>
                <a:ea typeface="Canva Sans"/>
                <a:cs typeface="Canva Sans"/>
                <a:sym typeface="Canva Sans"/>
              </a:rPr>
              <a:t>India’s FAME schemes have provided financial incentives for establishing charging infrastructure, promoting EV adoption.</a:t>
            </a:r>
          </a:p>
        </p:txBody>
      </p:sp>
      <p:sp>
        <p:nvSpPr>
          <p:cNvPr name="TextBox 8" id="8"/>
          <p:cNvSpPr txBox="true"/>
          <p:nvPr/>
        </p:nvSpPr>
        <p:spPr>
          <a:xfrm rot="0">
            <a:off x="2874330" y="8017588"/>
            <a:ext cx="3901321"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B700"/>
                </a:solidFill>
                <a:latin typeface="Canva Sans Bold"/>
                <a:ea typeface="Canva Sans Bold"/>
                <a:cs typeface="Canva Sans Bold"/>
                <a:sym typeface="Canva Sans Bold"/>
              </a:rPr>
              <a:t> punehindtimes.com</a:t>
            </a:r>
          </a:p>
        </p:txBody>
      </p:sp>
      <p:sp>
        <p:nvSpPr>
          <p:cNvPr name="TextBox 9" id="9"/>
          <p:cNvSpPr txBox="true"/>
          <p:nvPr/>
        </p:nvSpPr>
        <p:spPr>
          <a:xfrm rot="0">
            <a:off x="14442460" y="8017588"/>
            <a:ext cx="3455670"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deshgujarat.com</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5472336" y="4512013"/>
            <a:ext cx="3671664" cy="5004407"/>
          </a:xfrm>
          <a:custGeom>
            <a:avLst/>
            <a:gdLst/>
            <a:ahLst/>
            <a:cxnLst/>
            <a:rect r="r" b="b" t="t" l="l"/>
            <a:pathLst>
              <a:path h="5004407" w="3671664">
                <a:moveTo>
                  <a:pt x="0" y="0"/>
                </a:moveTo>
                <a:lnTo>
                  <a:pt x="3671664" y="0"/>
                </a:lnTo>
                <a:lnTo>
                  <a:pt x="3671664" y="5004407"/>
                </a:lnTo>
                <a:lnTo>
                  <a:pt x="0" y="5004407"/>
                </a:lnTo>
                <a:lnTo>
                  <a:pt x="0" y="0"/>
                </a:lnTo>
                <a:close/>
              </a:path>
            </a:pathLst>
          </a:custGeom>
          <a:blipFill>
            <a:blip r:embed="rId4"/>
            <a:stretch>
              <a:fillRect l="0" t="0" r="0" b="0"/>
            </a:stretch>
          </a:blipFill>
        </p:spPr>
      </p:sp>
      <p:sp>
        <p:nvSpPr>
          <p:cNvPr name="Freeform 4" id="4"/>
          <p:cNvSpPr/>
          <p:nvPr/>
        </p:nvSpPr>
        <p:spPr>
          <a:xfrm flipH="false" flipV="false" rot="0">
            <a:off x="10408764" y="4747386"/>
            <a:ext cx="6850536" cy="4768049"/>
          </a:xfrm>
          <a:custGeom>
            <a:avLst/>
            <a:gdLst/>
            <a:ahLst/>
            <a:cxnLst/>
            <a:rect r="r" b="b" t="t" l="l"/>
            <a:pathLst>
              <a:path h="4768049" w="6850536">
                <a:moveTo>
                  <a:pt x="0" y="0"/>
                </a:moveTo>
                <a:lnTo>
                  <a:pt x="6850536" y="0"/>
                </a:lnTo>
                <a:lnTo>
                  <a:pt x="6850536" y="4768049"/>
                </a:lnTo>
                <a:lnTo>
                  <a:pt x="0" y="4768049"/>
                </a:lnTo>
                <a:lnTo>
                  <a:pt x="0" y="0"/>
                </a:lnTo>
                <a:close/>
              </a:path>
            </a:pathLst>
          </a:custGeom>
          <a:blipFill>
            <a:blip r:embed="rId5"/>
            <a:stretch>
              <a:fillRect l="0" t="0" r="0" b="0"/>
            </a:stretch>
          </a:blipFill>
        </p:spPr>
      </p:sp>
      <p:sp>
        <p:nvSpPr>
          <p:cNvPr name="TextBox 5" id="5"/>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does the availability of charging stations infrastructure correlate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with the EV sales and penetration rates in the top 5 states?</a:t>
            </a:r>
          </a:p>
        </p:txBody>
      </p:sp>
      <p:sp>
        <p:nvSpPr>
          <p:cNvPr name="TextBox 6" id="6"/>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2</a:t>
            </a:r>
          </a:p>
        </p:txBody>
      </p:sp>
      <p:sp>
        <p:nvSpPr>
          <p:cNvPr name="TextBox 7" id="7"/>
          <p:cNvSpPr txBox="true"/>
          <p:nvPr/>
        </p:nvSpPr>
        <p:spPr>
          <a:xfrm rot="0">
            <a:off x="202704" y="1613672"/>
            <a:ext cx="18085296" cy="2675890"/>
          </a:xfrm>
          <a:prstGeom prst="rect">
            <a:avLst/>
          </a:prstGeom>
        </p:spPr>
        <p:txBody>
          <a:bodyPr anchor="t" rtlCol="false" tIns="0" lIns="0" bIns="0" rIns="0">
            <a:spAutoFit/>
          </a:bodyPr>
          <a:lstStyle/>
          <a:p>
            <a:pPr algn="l">
              <a:lnSpc>
                <a:spcPts val="3919"/>
              </a:lnSpc>
            </a:pPr>
            <a:r>
              <a:rPr lang="en-US" sz="2799">
                <a:solidFill>
                  <a:srgbClr val="8CCDB0"/>
                </a:solidFill>
                <a:latin typeface="Canva Sans"/>
                <a:ea typeface="Canva Sans"/>
                <a:cs typeface="Canva Sans"/>
                <a:sym typeface="Canva Sans"/>
              </a:rPr>
              <a:t>3. </a:t>
            </a:r>
            <a:r>
              <a:rPr lang="en-US" sz="2799" b="true">
                <a:solidFill>
                  <a:srgbClr val="FF3131"/>
                </a:solidFill>
                <a:latin typeface="Canva Sans Bold"/>
                <a:ea typeface="Canva Sans Bold"/>
                <a:cs typeface="Canva Sans Bold"/>
                <a:sym typeface="Canva Sans Bold"/>
              </a:rPr>
              <a:t>Market Response and Consumer Behavior:</a:t>
            </a:r>
          </a:p>
          <a:p>
            <a:pPr algn="l" marL="539749" indent="-269875" lvl="1">
              <a:lnSpc>
                <a:spcPts val="3499"/>
              </a:lnSpc>
              <a:spcBef>
                <a:spcPct val="0"/>
              </a:spcBef>
              <a:buFont typeface="Arial"/>
              <a:buChar char="•"/>
            </a:pPr>
            <a:r>
              <a:rPr lang="en-US" sz="2499">
                <a:solidFill>
                  <a:srgbClr val="8CCDB0"/>
                </a:solidFill>
                <a:latin typeface="Canva Sans"/>
                <a:ea typeface="Canva Sans"/>
                <a:cs typeface="Canva Sans"/>
                <a:sym typeface="Canva Sans"/>
              </a:rPr>
              <a:t>Early adopters in regions with devel</a:t>
            </a:r>
            <a:r>
              <a:rPr lang="en-US" sz="2499">
                <a:solidFill>
                  <a:srgbClr val="8CCDB0"/>
                </a:solidFill>
                <a:latin typeface="Canva Sans"/>
                <a:ea typeface="Canva Sans"/>
                <a:cs typeface="Canva Sans"/>
                <a:sym typeface="Canva Sans"/>
              </a:rPr>
              <a:t>oped charging infrastructure often influence market trends, leading to increased sales and market penetration.</a:t>
            </a:r>
          </a:p>
          <a:p>
            <a:pPr algn="l">
              <a:lnSpc>
                <a:spcPts val="3499"/>
              </a:lnSpc>
              <a:spcBef>
                <a:spcPct val="0"/>
              </a:spcBef>
            </a:pPr>
          </a:p>
          <a:p>
            <a:pPr algn="l" marL="539749" indent="-269875" lvl="1">
              <a:lnSpc>
                <a:spcPts val="3499"/>
              </a:lnSpc>
              <a:spcBef>
                <a:spcPct val="0"/>
              </a:spcBef>
              <a:buFont typeface="Arial"/>
              <a:buChar char="•"/>
            </a:pPr>
            <a:r>
              <a:rPr lang="en-US" sz="2499">
                <a:solidFill>
                  <a:srgbClr val="8CCDB0"/>
                </a:solidFill>
                <a:latin typeface="Canva Sans"/>
                <a:ea typeface="Canva Sans"/>
                <a:cs typeface="Canva Sans"/>
                <a:sym typeface="Canva Sans"/>
              </a:rPr>
              <a:t>Collaboration between public and private sectors in establishing charging stations can significantly impact EV adoption rates.</a:t>
            </a:r>
          </a:p>
        </p:txBody>
      </p:sp>
      <p:sp>
        <p:nvSpPr>
          <p:cNvPr name="TextBox 8" id="8"/>
          <p:cNvSpPr txBox="true"/>
          <p:nvPr/>
        </p:nvSpPr>
        <p:spPr>
          <a:xfrm rot="0">
            <a:off x="2822761" y="6418269"/>
            <a:ext cx="2223373" cy="1153794"/>
          </a:xfrm>
          <a:prstGeom prst="rect">
            <a:avLst/>
          </a:prstGeom>
        </p:spPr>
        <p:txBody>
          <a:bodyPr anchor="t" rtlCol="false" tIns="0" lIns="0" bIns="0" rIns="0">
            <a:spAutoFit/>
          </a:bodyPr>
          <a:lstStyle/>
          <a:p>
            <a:pPr algn="ctr">
              <a:lnSpc>
                <a:spcPts val="3080"/>
              </a:lnSpc>
            </a:pPr>
            <a:r>
              <a:rPr lang="en-US" sz="2200" b="true">
                <a:solidFill>
                  <a:srgbClr val="FF3131"/>
                </a:solidFill>
                <a:latin typeface="Canva Sans Bold"/>
                <a:ea typeface="Canva Sans Bold"/>
                <a:cs typeface="Canva Sans Bold"/>
                <a:sym typeface="Canva Sans Bold"/>
              </a:rPr>
              <a:t>Source </a:t>
            </a:r>
            <a:r>
              <a:rPr lang="en-US" sz="2200" b="true">
                <a:solidFill>
                  <a:srgbClr val="FFFFFF"/>
                </a:solidFill>
                <a:latin typeface="Canva Sans Bold"/>
                <a:ea typeface="Canva Sans Bold"/>
                <a:cs typeface="Canva Sans Bold"/>
                <a:sym typeface="Canva Sans Bold"/>
              </a:rPr>
              <a:t>:</a:t>
            </a:r>
          </a:p>
          <a:p>
            <a:pPr algn="ctr">
              <a:lnSpc>
                <a:spcPts val="3080"/>
              </a:lnSpc>
            </a:pPr>
            <a:r>
              <a:rPr lang="en-US" sz="2200" b="true">
                <a:solidFill>
                  <a:srgbClr val="FFB700"/>
                </a:solidFill>
                <a:latin typeface="Canva Sans Bold"/>
                <a:ea typeface="Canva Sans Bold"/>
                <a:cs typeface="Canva Sans Bold"/>
                <a:sym typeface="Canva Sans Bold"/>
              </a:rPr>
              <a:t>EY Mobility </a:t>
            </a:r>
          </a:p>
          <a:p>
            <a:pPr algn="ctr">
              <a:lnSpc>
                <a:spcPts val="3080"/>
              </a:lnSpc>
              <a:spcBef>
                <a:spcPct val="0"/>
              </a:spcBef>
            </a:pPr>
            <a:r>
              <a:rPr lang="en-US" b="true" sz="2200">
                <a:solidFill>
                  <a:srgbClr val="FFB700"/>
                </a:solidFill>
                <a:latin typeface="Canva Sans Bold"/>
                <a:ea typeface="Canva Sans Bold"/>
                <a:cs typeface="Canva Sans Bold"/>
                <a:sym typeface="Canva Sans Bold"/>
              </a:rPr>
              <a:t>Consumer Index</a:t>
            </a:r>
          </a:p>
        </p:txBody>
      </p:sp>
      <p:sp>
        <p:nvSpPr>
          <p:cNvPr name="TextBox 9" id="9"/>
          <p:cNvSpPr txBox="true"/>
          <p:nvPr/>
        </p:nvSpPr>
        <p:spPr>
          <a:xfrm rot="0">
            <a:off x="11746706" y="9478320"/>
            <a:ext cx="5545574"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Vahan Dashboard, Bain Analysis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pic>
        <p:nvPicPr>
          <p:cNvPr name="Picture 31" id="31"/>
          <p:cNvPicPr>
            <a:picLocks noChangeAspect="true"/>
          </p:cNvPicPr>
          <p:nvPr/>
        </p:nvPicPr>
        <p:blipFill>
          <a:blip r:embed="rId4"/>
          <a:srcRect l="0" t="0" r="0" b="0"/>
          <a:stretch>
            <a:fillRect/>
          </a:stretch>
        </p:blipFill>
        <p:spPr>
          <a:xfrm flipH="false" flipV="false" rot="0">
            <a:off x="16481536" y="6393351"/>
            <a:ext cx="1555527" cy="1493306"/>
          </a:xfrm>
          <a:prstGeom prst="rect">
            <a:avLst/>
          </a:prstGeom>
        </p:spPr>
      </p:pic>
      <p:sp>
        <p:nvSpPr>
          <p:cNvPr name="TextBox 32" id="32"/>
          <p:cNvSpPr txBox="true"/>
          <p:nvPr/>
        </p:nvSpPr>
        <p:spPr>
          <a:xfrm rot="0">
            <a:off x="6272564" y="523261"/>
            <a:ext cx="5742871"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6" id="36"/>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
        <p:nvSpPr>
          <p:cNvPr name="TextBox 37" id="37"/>
          <p:cNvSpPr txBox="true"/>
          <p:nvPr/>
        </p:nvSpPr>
        <p:spPr>
          <a:xfrm rot="0">
            <a:off x="2319782" y="8429637"/>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Future Projections and Revenue Estimation</a:t>
            </a:r>
          </a:p>
        </p:txBody>
      </p:sp>
      <p:sp>
        <p:nvSpPr>
          <p:cNvPr name="TextBox 38" id="38"/>
          <p:cNvSpPr txBox="true"/>
          <p:nvPr/>
        </p:nvSpPr>
        <p:spPr>
          <a:xfrm rot="0">
            <a:off x="11469287"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Customer Preferences</a:t>
            </a:r>
          </a:p>
        </p:txBody>
      </p:sp>
      <p:sp>
        <p:nvSpPr>
          <p:cNvPr name="TextBox 39" id="39"/>
          <p:cNvSpPr txBox="true"/>
          <p:nvPr/>
        </p:nvSpPr>
        <p:spPr>
          <a:xfrm rot="0">
            <a:off x="11280836" y="6900381"/>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Expansion </a:t>
            </a:r>
          </a:p>
          <a:p>
            <a:pPr algn="ctr">
              <a:lnSpc>
                <a:spcPts val="3897"/>
              </a:lnSpc>
            </a:pPr>
            <a:r>
              <a:rPr lang="en-US" b="true" sz="2997" spc="59">
                <a:solidFill>
                  <a:srgbClr val="1A1A1A"/>
                </a:solidFill>
                <a:latin typeface="DM Sans Bold"/>
                <a:ea typeface="DM Sans Bold"/>
                <a:cs typeface="DM Sans Bold"/>
                <a:sym typeface="DM Sans Bold"/>
              </a:rPr>
              <a:t>Plans</a:t>
            </a:r>
          </a:p>
        </p:txBody>
      </p:sp>
    </p:spTree>
  </p:cSld>
  <p:clrMapOvr>
    <a:masterClrMapping/>
  </p:clrMapOvr>
  <p:transition spd="slow">
    <p:cover dir="l"/>
  </p:transition>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855048"/>
            <a:ext cx="16079932" cy="1559560"/>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How do government incentives and subsidies impact the adoption rates </a:t>
            </a:r>
          </a:p>
          <a:p>
            <a:pPr algn="just">
              <a:lnSpc>
                <a:spcPts val="4160"/>
              </a:lnSpc>
            </a:pPr>
            <a:r>
              <a:rPr lang="en-US" sz="3200" b="true">
                <a:solidFill>
                  <a:srgbClr val="FFFFFF"/>
                </a:solidFill>
                <a:latin typeface="Libre Baskerville Bold"/>
                <a:ea typeface="Libre Baskerville Bold"/>
                <a:cs typeface="Libre Baskerville Bold"/>
                <a:sym typeface="Libre Baskerville Bold"/>
              </a:rPr>
              <a:t>of 2-wheelers and 4-wheelers?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Which state</a:t>
            </a:r>
            <a:r>
              <a:rPr lang="en-US" b="true" sz="3200">
                <a:solidFill>
                  <a:srgbClr val="FFFFFF"/>
                </a:solidFill>
                <a:latin typeface="Libre Baskerville Bold"/>
                <a:ea typeface="Libre Baskerville Bold"/>
                <a:cs typeface="Libre Baskerville Bold"/>
                <a:sym typeface="Libre Baskerville Bold"/>
              </a:rPr>
              <a:t> in India provided the most subsidies?</a:t>
            </a:r>
          </a:p>
        </p:txBody>
      </p:sp>
      <p:sp>
        <p:nvSpPr>
          <p:cNvPr name="TextBox 4" id="4"/>
          <p:cNvSpPr txBox="true"/>
          <p:nvPr/>
        </p:nvSpPr>
        <p:spPr>
          <a:xfrm rot="0">
            <a:off x="202644" y="182647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3</a:t>
            </a:r>
          </a:p>
        </p:txBody>
      </p:sp>
    </p:spTree>
  </p:cSld>
  <p:clrMapOvr>
    <a:masterClrMapping/>
  </p:clrMapOvr>
  <p:transition spd="slow">
    <p:cover dir="ld"/>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582597" y="146459"/>
            <a:ext cx="17371409" cy="11586845"/>
          </a:xfrm>
          <a:prstGeom prst="rect">
            <a:avLst/>
          </a:prstGeom>
        </p:spPr>
        <p:txBody>
          <a:bodyPr anchor="t" rtlCol="false" tIns="0" lIns="0" bIns="0" rIns="0">
            <a:spAutoFit/>
          </a:bodyPr>
          <a:lstStyle/>
          <a:p>
            <a:pPr algn="l">
              <a:lnSpc>
                <a:spcPts val="3360"/>
              </a:lnSpc>
            </a:pPr>
            <a:r>
              <a:rPr lang="en-US" sz="2400" b="true">
                <a:solidFill>
                  <a:srgbClr val="FFFFFF"/>
                </a:solidFill>
                <a:latin typeface="Canva Sans Bold"/>
                <a:ea typeface="Canva Sans Bold"/>
                <a:cs typeface="Canva Sans Bold"/>
                <a:sym typeface="Canva Sans Bold"/>
              </a:rPr>
              <a:t>G</a:t>
            </a:r>
            <a:r>
              <a:rPr lang="en-US" b="true" sz="2400">
                <a:solidFill>
                  <a:srgbClr val="FFFFFF"/>
                </a:solidFill>
                <a:latin typeface="Canva Sans Bold"/>
                <a:ea typeface="Canva Sans Bold"/>
                <a:cs typeface="Canva Sans Bold"/>
                <a:sym typeface="Canva Sans Bold"/>
              </a:rPr>
              <a:t>overnment incentives and subsidies have a significant impact on the adoption rates of EVs in India. </a:t>
            </a:r>
          </a:p>
          <a:p>
            <a:pPr algn="l">
              <a:lnSpc>
                <a:spcPts val="3360"/>
              </a:lnSpc>
            </a:pPr>
            <a:r>
              <a:rPr lang="en-US" b="true" sz="2400">
                <a:solidFill>
                  <a:srgbClr val="FFFFFF"/>
                </a:solidFill>
                <a:latin typeface="Canva Sans Bold"/>
                <a:ea typeface="Canva Sans Bold"/>
                <a:cs typeface="Canva Sans Bold"/>
                <a:sym typeface="Canva Sans Bold"/>
              </a:rPr>
              <a:t>These measures help reduce the cost burden on consumers, stimulate market demand, and foster a </a:t>
            </a:r>
          </a:p>
          <a:p>
            <a:pPr algn="l">
              <a:lnSpc>
                <a:spcPts val="3360"/>
              </a:lnSpc>
            </a:pPr>
            <a:r>
              <a:rPr lang="en-US" b="true" sz="2400">
                <a:solidFill>
                  <a:srgbClr val="FFFFFF"/>
                </a:solidFill>
                <a:latin typeface="Canva Sans Bold"/>
                <a:ea typeface="Canva Sans Bold"/>
                <a:cs typeface="Canva Sans Bold"/>
                <a:sym typeface="Canva Sans Bold"/>
              </a:rPr>
              <a:t>supportive ecosystem for EV growth. </a:t>
            </a:r>
          </a:p>
          <a:p>
            <a:pPr algn="l">
              <a:lnSpc>
                <a:spcPts val="3500"/>
              </a:lnSpc>
            </a:pPr>
          </a:p>
          <a:p>
            <a:pPr algn="l">
              <a:lnSpc>
                <a:spcPts val="3220"/>
              </a:lnSpc>
            </a:pPr>
            <a:r>
              <a:rPr lang="en-US" b="true" sz="2300">
                <a:solidFill>
                  <a:srgbClr val="FF3131"/>
                </a:solidFill>
                <a:latin typeface="Canva Sans Bold"/>
                <a:ea typeface="Canva Sans Bold"/>
                <a:cs typeface="Canva Sans Bold"/>
                <a:sym typeface="Canva Sans Bold"/>
              </a:rPr>
              <a:t>Here are the primary ways in which government incentives and subsidies influence EV adoption:</a:t>
            </a:r>
          </a:p>
          <a:p>
            <a:pPr algn="l">
              <a:lnSpc>
                <a:spcPts val="3500"/>
              </a:lnSpc>
            </a:pPr>
          </a:p>
          <a:p>
            <a:pPr algn="l">
              <a:lnSpc>
                <a:spcPts val="3080"/>
              </a:lnSpc>
            </a:pPr>
            <a:r>
              <a:rPr lang="en-US" b="true" sz="2200">
                <a:solidFill>
                  <a:srgbClr val="FF3131"/>
                </a:solidFill>
                <a:latin typeface="Canva Sans Bold"/>
                <a:ea typeface="Canva Sans Bold"/>
                <a:cs typeface="Canva Sans Bold"/>
                <a:sym typeface="Canva Sans Bold"/>
              </a:rPr>
              <a:t>L</a:t>
            </a:r>
            <a:r>
              <a:rPr lang="en-US" b="true" sz="2200">
                <a:solidFill>
                  <a:srgbClr val="FF3131"/>
                </a:solidFill>
                <a:latin typeface="Canva Sans Bold"/>
                <a:ea typeface="Canva Sans Bold"/>
                <a:cs typeface="Canva Sans Bold"/>
                <a:sym typeface="Canva Sans Bold"/>
              </a:rPr>
              <a:t>ower Purchase Costs:</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F</a:t>
            </a:r>
            <a:r>
              <a:rPr lang="en-US" b="true" sz="2200">
                <a:solidFill>
                  <a:srgbClr val="8CCDB0"/>
                </a:solidFill>
                <a:latin typeface="Canva Sans Bold"/>
                <a:ea typeface="Canva Sans Bold"/>
                <a:cs typeface="Canva Sans Bold"/>
                <a:sym typeface="Canva Sans Bold"/>
              </a:rPr>
              <a:t>inancial incentives like subsidies and tax cuts make EVs cheaper to buy compared to regular cars.</a:t>
            </a:r>
          </a:p>
          <a:p>
            <a:pPr algn="l">
              <a:lnSpc>
                <a:spcPts val="3080"/>
              </a:lnSpc>
            </a:pPr>
          </a:p>
          <a:p>
            <a:pPr algn="l">
              <a:lnSpc>
                <a:spcPts val="3080"/>
              </a:lnSpc>
            </a:pPr>
            <a:r>
              <a:rPr lang="en-US" b="true" sz="2200">
                <a:solidFill>
                  <a:srgbClr val="FF3131"/>
                </a:solidFill>
                <a:latin typeface="Canva Sans Bold"/>
                <a:ea typeface="Canva Sans Bold"/>
                <a:cs typeface="Canva Sans Bold"/>
                <a:sym typeface="Canva Sans Bold"/>
              </a:rPr>
              <a:t>Better Charging Infrastructure:</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I</a:t>
            </a:r>
            <a:r>
              <a:rPr lang="en-US" b="true" sz="2200">
                <a:solidFill>
                  <a:srgbClr val="8CCDB0"/>
                </a:solidFill>
                <a:latin typeface="Canva Sans Bold"/>
                <a:ea typeface="Canva Sans Bold"/>
                <a:cs typeface="Canva Sans Bold"/>
                <a:sym typeface="Canva Sans Bold"/>
              </a:rPr>
              <a:t>nvestment in charging stations and home chargers makes it easier to use EVs daily.</a:t>
            </a:r>
          </a:p>
          <a:p>
            <a:pPr algn="l">
              <a:lnSpc>
                <a:spcPts val="3080"/>
              </a:lnSpc>
            </a:pPr>
          </a:p>
          <a:p>
            <a:pPr algn="l">
              <a:lnSpc>
                <a:spcPts val="3080"/>
              </a:lnSpc>
            </a:pPr>
            <a:r>
              <a:rPr lang="en-US" b="true" sz="2200">
                <a:solidFill>
                  <a:srgbClr val="FF3131"/>
                </a:solidFill>
                <a:latin typeface="Canva Sans Bold"/>
                <a:ea typeface="Canva Sans Bold"/>
                <a:cs typeface="Canva Sans Bold"/>
                <a:sym typeface="Canva Sans Bold"/>
              </a:rPr>
              <a:t>Supportive Policies:</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Schemes like FAME offer financial support for buying EVs and building charging networks. Tougher regulations also push car makers to produce more EVs.</a:t>
            </a:r>
          </a:p>
          <a:p>
            <a:pPr algn="l">
              <a:lnSpc>
                <a:spcPts val="3080"/>
              </a:lnSpc>
            </a:pPr>
          </a:p>
          <a:p>
            <a:pPr algn="l">
              <a:lnSpc>
                <a:spcPts val="3080"/>
              </a:lnSpc>
            </a:pPr>
            <a:r>
              <a:rPr lang="en-US" b="true" sz="2200">
                <a:solidFill>
                  <a:srgbClr val="FF3131"/>
                </a:solidFill>
                <a:latin typeface="Canva Sans Bold"/>
                <a:ea typeface="Canva Sans Bold"/>
                <a:cs typeface="Canva Sans Bold"/>
                <a:sym typeface="Canva Sans Bold"/>
              </a:rPr>
              <a:t>Economic Growth:</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Incentives boost local EV production, creating jobs and reducing reliance on imports. Support for research and development improves EV technology and lowers costs.</a:t>
            </a:r>
          </a:p>
          <a:p>
            <a:pPr algn="l">
              <a:lnSpc>
                <a:spcPts val="3080"/>
              </a:lnSpc>
            </a:pPr>
          </a:p>
          <a:p>
            <a:pPr algn="l">
              <a:lnSpc>
                <a:spcPts val="3080"/>
              </a:lnSpc>
            </a:pPr>
            <a:r>
              <a:rPr lang="en-US" b="true" sz="2200">
                <a:solidFill>
                  <a:srgbClr val="FF3131"/>
                </a:solidFill>
                <a:latin typeface="Canva Sans Bold"/>
                <a:ea typeface="Canva Sans Bold"/>
                <a:cs typeface="Canva Sans Bold"/>
                <a:sym typeface="Canva Sans Bold"/>
              </a:rPr>
              <a:t>Public Awareness:</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Government campaigns and pilot projects educate people about EV benefits, encouraging more widespread use.</a:t>
            </a:r>
          </a:p>
          <a:p>
            <a:pPr algn="l">
              <a:lnSpc>
                <a:spcPts val="3080"/>
              </a:lnSpc>
            </a:pPr>
          </a:p>
          <a:p>
            <a:pPr algn="l">
              <a:lnSpc>
                <a:spcPts val="3080"/>
              </a:lnSpc>
            </a:pPr>
            <a:r>
              <a:rPr lang="en-US" b="true" sz="2200">
                <a:solidFill>
                  <a:srgbClr val="FF3131"/>
                </a:solidFill>
                <a:latin typeface="Canva Sans Bold"/>
                <a:ea typeface="Canva Sans Bold"/>
                <a:cs typeface="Canva Sans Bold"/>
                <a:sym typeface="Canva Sans Bold"/>
              </a:rPr>
              <a:t>Environmental and Health Benefits:</a:t>
            </a:r>
          </a:p>
          <a:p>
            <a:pPr algn="l" marL="474984" indent="-237492" lvl="1">
              <a:lnSpc>
                <a:spcPts val="3080"/>
              </a:lnSpc>
              <a:buFont typeface="Arial"/>
              <a:buChar char="•"/>
            </a:pPr>
            <a:r>
              <a:rPr lang="en-US" b="true" sz="2200">
                <a:solidFill>
                  <a:srgbClr val="8CCDB0"/>
                </a:solidFill>
                <a:latin typeface="Canva Sans Bold"/>
                <a:ea typeface="Canva Sans Bold"/>
                <a:cs typeface="Canva Sans Bold"/>
                <a:sym typeface="Canva Sans Bold"/>
              </a:rPr>
              <a:t>EVs reduce air pollution and greenhouse gas emissions, helping improve public health and meet climate goals.</a:t>
            </a:r>
          </a:p>
          <a:p>
            <a:pPr algn="l" marL="474984" indent="-237492" lvl="1">
              <a:lnSpc>
                <a:spcPts val="3080"/>
              </a:lnSpc>
              <a:buFont typeface="Arial"/>
              <a:buChar char="•"/>
            </a:pPr>
          </a:p>
          <a:p>
            <a:pPr algn="l">
              <a:lnSpc>
                <a:spcPts val="3080"/>
              </a:lnSpc>
            </a:pPr>
          </a:p>
          <a:p>
            <a:pPr algn="l">
              <a:lnSpc>
                <a:spcPts val="3500"/>
              </a:lnSpc>
            </a:pPr>
          </a:p>
          <a:p>
            <a:pPr algn="l">
              <a:lnSpc>
                <a:spcPts val="3500"/>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850761" y="3244866"/>
            <a:ext cx="11117531" cy="4773207"/>
          </a:xfrm>
          <a:custGeom>
            <a:avLst/>
            <a:gdLst/>
            <a:ahLst/>
            <a:cxnLst/>
            <a:rect r="r" b="b" t="t" l="l"/>
            <a:pathLst>
              <a:path h="4773207" w="11117531">
                <a:moveTo>
                  <a:pt x="0" y="0"/>
                </a:moveTo>
                <a:lnTo>
                  <a:pt x="11117532" y="0"/>
                </a:lnTo>
                <a:lnTo>
                  <a:pt x="11117532" y="4773206"/>
                </a:lnTo>
                <a:lnTo>
                  <a:pt x="0" y="4773206"/>
                </a:lnTo>
                <a:lnTo>
                  <a:pt x="0" y="0"/>
                </a:lnTo>
                <a:close/>
              </a:path>
            </a:pathLst>
          </a:custGeom>
          <a:blipFill>
            <a:blip r:embed="rId4"/>
            <a:stretch>
              <a:fillRect l="0" t="0" r="0" b="0"/>
            </a:stretch>
          </a:blipFill>
        </p:spPr>
      </p:sp>
      <p:sp>
        <p:nvSpPr>
          <p:cNvPr name="TextBox 4" id="4"/>
          <p:cNvSpPr txBox="true"/>
          <p:nvPr/>
        </p:nvSpPr>
        <p:spPr>
          <a:xfrm rot="0">
            <a:off x="741468" y="1877133"/>
            <a:ext cx="16517832" cy="976630"/>
          </a:xfrm>
          <a:prstGeom prst="rect">
            <a:avLst/>
          </a:prstGeom>
        </p:spPr>
        <p:txBody>
          <a:bodyPr anchor="t" rtlCol="false" tIns="0" lIns="0" bIns="0" rIns="0">
            <a:spAutoFit/>
          </a:bodyPr>
          <a:lstStyle/>
          <a:p>
            <a:pPr algn="just">
              <a:lnSpc>
                <a:spcPts val="3919"/>
              </a:lnSpc>
              <a:spcBef>
                <a:spcPct val="0"/>
              </a:spcBef>
            </a:pPr>
            <a:r>
              <a:rPr lang="en-US" b="true" sz="2799">
                <a:solidFill>
                  <a:srgbClr val="FFFFFF"/>
                </a:solidFill>
                <a:latin typeface="Canva Sans Bold"/>
                <a:ea typeface="Canva Sans Bold"/>
                <a:cs typeface="Canva Sans Bold"/>
                <a:sym typeface="Canva Sans Bold"/>
              </a:rPr>
              <a:t>As of May 2024,</a:t>
            </a:r>
            <a:r>
              <a:rPr lang="en-US" b="true" sz="2799">
                <a:solidFill>
                  <a:srgbClr val="000000"/>
                </a:solidFill>
                <a:latin typeface="Canva Sans Bold"/>
                <a:ea typeface="Canva Sans Bold"/>
                <a:cs typeface="Canva Sans Bold"/>
                <a:sym typeface="Canva Sans Bold"/>
              </a:rPr>
              <a:t> </a:t>
            </a:r>
            <a:r>
              <a:rPr lang="en-US" b="true" sz="2799">
                <a:solidFill>
                  <a:srgbClr val="FF3131"/>
                </a:solidFill>
                <a:latin typeface="Canva Sans Bold"/>
                <a:ea typeface="Canva Sans Bold"/>
                <a:cs typeface="Canva Sans Bold"/>
                <a:sym typeface="Canva Sans Bold"/>
              </a:rPr>
              <a:t>Maharashtra</a:t>
            </a:r>
            <a:r>
              <a:rPr lang="en-US" b="true" sz="2799">
                <a:solidFill>
                  <a:srgbClr val="000000"/>
                </a:solidFill>
                <a:latin typeface="Canva Sans Bold"/>
                <a:ea typeface="Canva Sans Bold"/>
                <a:cs typeface="Canva Sans Bold"/>
                <a:sym typeface="Canva Sans Bold"/>
              </a:rPr>
              <a:t> </a:t>
            </a:r>
            <a:r>
              <a:rPr lang="en-US" b="true" sz="2799">
                <a:solidFill>
                  <a:srgbClr val="FFFFFF"/>
                </a:solidFill>
                <a:latin typeface="Canva Sans Bold"/>
                <a:ea typeface="Canva Sans Bold"/>
                <a:cs typeface="Canva Sans Bold"/>
                <a:sym typeface="Canva Sans Bold"/>
              </a:rPr>
              <a:t>has availed subsidy worth</a:t>
            </a:r>
            <a:r>
              <a:rPr lang="en-US" b="true" sz="2799">
                <a:solidFill>
                  <a:srgbClr val="000000"/>
                </a:solidFill>
                <a:latin typeface="Canva Sans Bold"/>
                <a:ea typeface="Canva Sans Bold"/>
                <a:cs typeface="Canva Sans Bold"/>
                <a:sym typeface="Canva Sans Bold"/>
              </a:rPr>
              <a:t> </a:t>
            </a:r>
            <a:r>
              <a:rPr lang="en-US" b="true" sz="2799">
                <a:solidFill>
                  <a:srgbClr val="FF3131"/>
                </a:solidFill>
                <a:latin typeface="Canva Sans Bold"/>
                <a:ea typeface="Canva Sans Bold"/>
                <a:cs typeface="Canva Sans Bold"/>
                <a:sym typeface="Canva Sans Bold"/>
              </a:rPr>
              <a:t>more than INR 1,148</a:t>
            </a:r>
            <a:r>
              <a:rPr lang="en-US" b="true" sz="2799">
                <a:solidFill>
                  <a:srgbClr val="000000"/>
                </a:solidFill>
                <a:latin typeface="Canva Sans Bold"/>
                <a:ea typeface="Canva Sans Bold"/>
                <a:cs typeface="Canva Sans Bold"/>
                <a:sym typeface="Canva Sans Bold"/>
              </a:rPr>
              <a:t> </a:t>
            </a:r>
            <a:r>
              <a:rPr lang="en-US" b="true" sz="2799">
                <a:solidFill>
                  <a:srgbClr val="FFFFFF"/>
                </a:solidFill>
                <a:latin typeface="Canva Sans Bold"/>
                <a:ea typeface="Canva Sans Bold"/>
                <a:cs typeface="Canva Sans Bold"/>
                <a:sym typeface="Canva Sans Bold"/>
              </a:rPr>
              <a:t>crores which is</a:t>
            </a:r>
            <a:r>
              <a:rPr lang="en-US" b="true" sz="2799">
                <a:solidFill>
                  <a:srgbClr val="000000"/>
                </a:solidFill>
                <a:latin typeface="Canva Sans Bold"/>
                <a:ea typeface="Canva Sans Bold"/>
                <a:cs typeface="Canva Sans Bold"/>
                <a:sym typeface="Canva Sans Bold"/>
              </a:rPr>
              <a:t> </a:t>
            </a:r>
            <a:r>
              <a:rPr lang="en-US" b="true" sz="2799">
                <a:solidFill>
                  <a:srgbClr val="FF3131"/>
                </a:solidFill>
                <a:latin typeface="Canva Sans Bold"/>
                <a:ea typeface="Canva Sans Bold"/>
                <a:cs typeface="Canva Sans Bold"/>
                <a:sym typeface="Canva Sans Bold"/>
              </a:rPr>
              <a:t>17.75% </a:t>
            </a:r>
            <a:r>
              <a:rPr lang="en-US" b="true" sz="2799">
                <a:solidFill>
                  <a:srgbClr val="FFFFFF"/>
                </a:solidFill>
                <a:latin typeface="Canva Sans Bold"/>
                <a:ea typeface="Canva Sans Bold"/>
                <a:cs typeface="Canva Sans Bold"/>
                <a:sym typeface="Canva Sans Bold"/>
              </a:rPr>
              <a:t>of </a:t>
            </a:r>
            <a:r>
              <a:rPr lang="en-US" b="true" sz="2799">
                <a:solidFill>
                  <a:srgbClr val="FFFFFF"/>
                </a:solidFill>
                <a:latin typeface="Canva Sans Bold"/>
                <a:ea typeface="Canva Sans Bold"/>
                <a:cs typeface="Canva Sans Bold"/>
                <a:sym typeface="Canva Sans Bold"/>
              </a:rPr>
              <a:t>total subsidy disbursed nationwide under FAME II.</a:t>
            </a:r>
          </a:p>
        </p:txBody>
      </p:sp>
      <p:sp>
        <p:nvSpPr>
          <p:cNvPr name="TextBox 5" id="5"/>
          <p:cNvSpPr txBox="true"/>
          <p:nvPr/>
        </p:nvSpPr>
        <p:spPr>
          <a:xfrm rot="0">
            <a:off x="7195967" y="7979972"/>
            <a:ext cx="7805142"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Ministry of Heavy Industries, FAME-II Dashboard</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32008"/>
            <a:ext cx="16079932" cy="144970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Which state of India is ideal to start the manufacturing unit? </a:t>
            </a:r>
          </a:p>
          <a:p>
            <a:pPr algn="just">
              <a:lnSpc>
                <a:spcPts val="4160"/>
              </a:lnSpc>
            </a:pPr>
          </a:p>
          <a:p>
            <a:pPr algn="l">
              <a:lnSpc>
                <a:spcPts val="3250"/>
              </a:lnSpc>
              <a:spcBef>
                <a:spcPct val="0"/>
              </a:spcBef>
            </a:pPr>
            <a:r>
              <a:rPr lang="en-US" b="true" sz="2500">
                <a:solidFill>
                  <a:srgbClr val="FFFFFF"/>
                </a:solidFill>
                <a:latin typeface="Libre Baskerville Bold"/>
                <a:ea typeface="Libre Baskerville Bold"/>
                <a:cs typeface="Libre Baskerville Bold"/>
                <a:sym typeface="Libre Baskerville Bold"/>
              </a:rPr>
              <a:t>(Based on subsidies provided, ease of doing business, stability in governance etc.)</a:t>
            </a:r>
          </a:p>
        </p:txBody>
      </p:sp>
      <p:sp>
        <p:nvSpPr>
          <p:cNvPr name="TextBox 4" id="4"/>
          <p:cNvSpPr txBox="true"/>
          <p:nvPr/>
        </p:nvSpPr>
        <p:spPr>
          <a:xfrm rot="0">
            <a:off x="202644" y="190343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6253817" y="3460115"/>
            <a:ext cx="5780365" cy="3195319"/>
          </a:xfrm>
          <a:prstGeom prst="rect">
            <a:avLst/>
          </a:prstGeom>
        </p:spPr>
        <p:txBody>
          <a:bodyPr anchor="t" rtlCol="false" tIns="0" lIns="0" bIns="0" rIns="0">
            <a:spAutoFit/>
          </a:bodyPr>
          <a:lstStyle/>
          <a:p>
            <a:pPr algn="ctr">
              <a:lnSpc>
                <a:spcPts val="12880"/>
              </a:lnSpc>
            </a:pPr>
            <a:r>
              <a:rPr lang="en-US" sz="9200" b="true">
                <a:solidFill>
                  <a:srgbClr val="FFB700"/>
                </a:solidFill>
                <a:latin typeface="Canva Sans Bold"/>
                <a:ea typeface="Canva Sans Bold"/>
                <a:cs typeface="Canva Sans Bold"/>
                <a:sym typeface="Canva Sans Bold"/>
              </a:rPr>
              <a:t>PRIMARY </a:t>
            </a:r>
          </a:p>
          <a:p>
            <a:pPr algn="ctr">
              <a:lnSpc>
                <a:spcPts val="12880"/>
              </a:lnSpc>
            </a:pPr>
            <a:r>
              <a:rPr lang="en-US" sz="9200" b="true">
                <a:solidFill>
                  <a:srgbClr val="FFB700"/>
                </a:solidFill>
                <a:latin typeface="Canva Sans Bold"/>
                <a:ea typeface="Canva Sans Bold"/>
                <a:cs typeface="Canva Sans Bold"/>
                <a:sym typeface="Canva Sans Bold"/>
              </a:rPr>
              <a:t>ANALYSIS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6287277" y="2875034"/>
            <a:ext cx="5713446" cy="6150881"/>
          </a:xfrm>
          <a:custGeom>
            <a:avLst/>
            <a:gdLst/>
            <a:ahLst/>
            <a:cxnLst/>
            <a:rect r="r" b="b" t="t" l="l"/>
            <a:pathLst>
              <a:path h="6150881" w="5713446">
                <a:moveTo>
                  <a:pt x="0" y="0"/>
                </a:moveTo>
                <a:lnTo>
                  <a:pt x="5713446" y="0"/>
                </a:lnTo>
                <a:lnTo>
                  <a:pt x="5713446" y="6150881"/>
                </a:lnTo>
                <a:lnTo>
                  <a:pt x="0" y="6150881"/>
                </a:lnTo>
                <a:lnTo>
                  <a:pt x="0" y="0"/>
                </a:lnTo>
                <a:close/>
              </a:path>
            </a:pathLst>
          </a:custGeom>
          <a:blipFill>
            <a:blip r:embed="rId4"/>
            <a:stretch>
              <a:fillRect l="0" t="0" r="0" b="0"/>
            </a:stretch>
          </a:blipFill>
        </p:spPr>
      </p:sp>
      <p:sp>
        <p:nvSpPr>
          <p:cNvPr name="TextBox 4" id="4"/>
          <p:cNvSpPr txBox="true"/>
          <p:nvPr/>
        </p:nvSpPr>
        <p:spPr>
          <a:xfrm rot="0">
            <a:off x="2036618" y="33655"/>
            <a:ext cx="16079932" cy="144970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Which state of India is ideal to start the manufacturing unit? </a:t>
            </a:r>
          </a:p>
          <a:p>
            <a:pPr algn="just">
              <a:lnSpc>
                <a:spcPts val="4160"/>
              </a:lnSpc>
            </a:pPr>
          </a:p>
          <a:p>
            <a:pPr algn="l">
              <a:lnSpc>
                <a:spcPts val="3250"/>
              </a:lnSpc>
              <a:spcBef>
                <a:spcPct val="0"/>
              </a:spcBef>
            </a:pPr>
            <a:r>
              <a:rPr lang="en-US" b="true" sz="2500">
                <a:solidFill>
                  <a:srgbClr val="FFFFFF"/>
                </a:solidFill>
                <a:latin typeface="Libre Baskerville Bold"/>
                <a:ea typeface="Libre Baskerville Bold"/>
                <a:cs typeface="Libre Baskerville Bold"/>
                <a:sym typeface="Libre Baskerville Bold"/>
              </a:rPr>
              <a:t>(Based on subsidies provided, ease of doing business, stability in governance etc.)</a:t>
            </a: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4</a:t>
            </a:r>
          </a:p>
        </p:txBody>
      </p:sp>
      <p:sp>
        <p:nvSpPr>
          <p:cNvPr name="TextBox 6" id="6"/>
          <p:cNvSpPr txBox="true"/>
          <p:nvPr/>
        </p:nvSpPr>
        <p:spPr>
          <a:xfrm rot="0">
            <a:off x="7850207" y="2112911"/>
            <a:ext cx="2587585" cy="573405"/>
          </a:xfrm>
          <a:prstGeom prst="rect">
            <a:avLst/>
          </a:prstGeom>
        </p:spPr>
        <p:txBody>
          <a:bodyPr anchor="t" rtlCol="false" tIns="0" lIns="0" bIns="0" rIns="0">
            <a:spAutoFit/>
          </a:bodyPr>
          <a:lstStyle/>
          <a:p>
            <a:pPr algn="ctr">
              <a:lnSpc>
                <a:spcPts val="4619"/>
              </a:lnSpc>
              <a:spcBef>
                <a:spcPct val="0"/>
              </a:spcBef>
            </a:pPr>
            <a:r>
              <a:rPr lang="en-US" sz="3299">
                <a:solidFill>
                  <a:srgbClr val="FF3131"/>
                </a:solidFill>
                <a:latin typeface="Yeseva One"/>
                <a:ea typeface="Yeseva One"/>
                <a:cs typeface="Yeseva One"/>
                <a:sym typeface="Yeseva One"/>
              </a:rPr>
              <a:t>KARNATAKA</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69454" y="1293813"/>
            <a:ext cx="16040100" cy="7670800"/>
          </a:xfrm>
          <a:prstGeom prst="rect">
            <a:avLst/>
          </a:prstGeom>
        </p:spPr>
        <p:txBody>
          <a:bodyPr anchor="t" rtlCol="false" tIns="0" lIns="0" bIns="0" rIns="0">
            <a:spAutoFit/>
          </a:bodyPr>
          <a:lstStyle/>
          <a:p>
            <a:pPr algn="just">
              <a:lnSpc>
                <a:spcPts val="3900"/>
              </a:lnSpc>
            </a:pPr>
            <a:r>
              <a:rPr lang="en-US" sz="3000" b="true">
                <a:solidFill>
                  <a:srgbClr val="8CCDB0"/>
                </a:solidFill>
                <a:latin typeface="Canva Sans Bold"/>
                <a:ea typeface="Canva Sans Bold"/>
                <a:cs typeface="Canva Sans Bold"/>
                <a:sym typeface="Canva Sans Bold"/>
              </a:rPr>
              <a:t>1 - </a:t>
            </a:r>
            <a:r>
              <a:rPr lang="en-US" sz="3000" b="true">
                <a:solidFill>
                  <a:srgbClr val="FF3131"/>
                </a:solidFill>
                <a:latin typeface="Canva Sans Bold"/>
                <a:ea typeface="Canva Sans Bold"/>
                <a:cs typeface="Canva Sans Bold"/>
                <a:sym typeface="Canva Sans Bold"/>
              </a:rPr>
              <a:t>EV Sales Performance</a:t>
            </a:r>
          </a:p>
          <a:p>
            <a:pPr algn="just">
              <a:lnSpc>
                <a:spcPts val="3510"/>
              </a:lnSpc>
            </a:pPr>
            <a:r>
              <a:rPr lang="en-US" sz="2700">
                <a:solidFill>
                  <a:srgbClr val="8CCDB0"/>
                </a:solidFill>
                <a:latin typeface="Canva Sans"/>
                <a:ea typeface="Canva Sans"/>
                <a:cs typeface="Canva Sans"/>
                <a:sym typeface="Canva Sans"/>
              </a:rPr>
              <a:t>Karnataka has demonstrated strong performance in the EV market, making it a prime candidate </a:t>
            </a:r>
          </a:p>
          <a:p>
            <a:pPr algn="just">
              <a:lnSpc>
                <a:spcPts val="3510"/>
              </a:lnSpc>
            </a:pPr>
            <a:r>
              <a:rPr lang="en-US" sz="2700">
                <a:solidFill>
                  <a:srgbClr val="8CCDB0"/>
                </a:solidFill>
                <a:latin typeface="Canva Sans"/>
                <a:ea typeface="Canva Sans"/>
                <a:cs typeface="Canva Sans"/>
                <a:sym typeface="Canva Sans"/>
              </a:rPr>
              <a:t>for AtliQ Motors’ EVs manufacturing unit:</a:t>
            </a:r>
          </a:p>
          <a:p>
            <a:pPr algn="just">
              <a:lnSpc>
                <a:spcPts val="3510"/>
              </a:lnSpc>
            </a:pP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Third-largest contributor to India's EV sales in FY2024 with around 170K units, accounting for </a:t>
            </a:r>
          </a:p>
          <a:p>
            <a:pPr algn="just">
              <a:lnSpc>
                <a:spcPts val="3510"/>
              </a:lnSpc>
            </a:pPr>
            <a:r>
              <a:rPr lang="en-US" sz="2700">
                <a:solidFill>
                  <a:srgbClr val="8CCDB0"/>
                </a:solidFill>
                <a:latin typeface="Canva Sans"/>
                <a:ea typeface="Canva Sans"/>
                <a:cs typeface="Canva Sans"/>
                <a:sym typeface="Canva Sans"/>
              </a:rPr>
              <a:t>      </a:t>
            </a:r>
            <a:r>
              <a:rPr lang="en-US" sz="2700">
                <a:solidFill>
                  <a:srgbClr val="8CCDB0"/>
                </a:solidFill>
                <a:latin typeface="Canva Sans"/>
                <a:ea typeface="Canva Sans"/>
                <a:cs typeface="Canva Sans"/>
                <a:sym typeface="Canva Sans"/>
              </a:rPr>
              <a:t>9.66% of national sales.</a:t>
            </a: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Second in E2W (Electric Two-Wheeler) sales with 150K units, representing a 15% market share.</a:t>
            </a: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Second in E-Cars with 13K units sold, capturing approximately 13% of the market.</a:t>
            </a:r>
          </a:p>
          <a:p>
            <a:pPr algn="just">
              <a:lnSpc>
                <a:spcPts val="4160"/>
              </a:lnSpc>
            </a:pPr>
          </a:p>
          <a:p>
            <a:pPr algn="just">
              <a:lnSpc>
                <a:spcPts val="3900"/>
              </a:lnSpc>
            </a:pPr>
          </a:p>
          <a:p>
            <a:pPr algn="just">
              <a:lnSpc>
                <a:spcPts val="3900"/>
              </a:lnSpc>
            </a:pPr>
            <a:r>
              <a:rPr lang="en-US" sz="3000" b="true">
                <a:solidFill>
                  <a:srgbClr val="8CCDB0"/>
                </a:solidFill>
                <a:latin typeface="Canva Sans Bold"/>
                <a:ea typeface="Canva Sans Bold"/>
                <a:cs typeface="Canva Sans Bold"/>
                <a:sym typeface="Canva Sans Bold"/>
              </a:rPr>
              <a:t>2 - </a:t>
            </a:r>
            <a:r>
              <a:rPr lang="en-US" sz="3000" b="true">
                <a:solidFill>
                  <a:srgbClr val="FF3131"/>
                </a:solidFill>
                <a:latin typeface="Canva Sans Bold"/>
                <a:ea typeface="Canva Sans Bold"/>
                <a:cs typeface="Canva Sans Bold"/>
                <a:sym typeface="Canva Sans Bold"/>
              </a:rPr>
              <a:t>Market L</a:t>
            </a:r>
            <a:r>
              <a:rPr lang="en-US" sz="3000" b="true">
                <a:solidFill>
                  <a:srgbClr val="FF3131"/>
                </a:solidFill>
                <a:latin typeface="Canva Sans Bold"/>
                <a:ea typeface="Canva Sans Bold"/>
                <a:cs typeface="Canva Sans Bold"/>
                <a:sym typeface="Canva Sans Bold"/>
              </a:rPr>
              <a:t>andscape and Growth</a:t>
            </a:r>
          </a:p>
          <a:p>
            <a:pPr algn="just">
              <a:lnSpc>
                <a:spcPts val="3510"/>
              </a:lnSpc>
            </a:pPr>
            <a:r>
              <a:rPr lang="en-US" sz="2700">
                <a:solidFill>
                  <a:srgbClr val="8CCDB0"/>
                </a:solidFill>
                <a:latin typeface="Canva Sans"/>
                <a:ea typeface="Canva Sans"/>
                <a:cs typeface="Canva Sans"/>
                <a:sym typeface="Canva Sans"/>
              </a:rPr>
              <a:t>Karnataka's market landscape highlights significant growth and potential:</a:t>
            </a:r>
          </a:p>
          <a:p>
            <a:pPr algn="just">
              <a:lnSpc>
                <a:spcPts val="3510"/>
              </a:lnSpc>
            </a:pP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E2Ws command a substantial 88.19% market share.</a:t>
            </a: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E-cars have shown an impressive 124% year-on-year growth.</a:t>
            </a:r>
          </a:p>
          <a:p>
            <a:pPr algn="just">
              <a:lnSpc>
                <a:spcPts val="3510"/>
              </a:lnSpc>
            </a:pPr>
          </a:p>
          <a:p>
            <a:pPr algn="just">
              <a:lnSpc>
                <a:spcPts val="3250"/>
              </a:lnSpc>
              <a:spcBef>
                <a:spcPct val="0"/>
              </a:spcBef>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1028700"/>
            <a:ext cx="10023233" cy="2246402"/>
          </a:xfrm>
          <a:custGeom>
            <a:avLst/>
            <a:gdLst/>
            <a:ahLst/>
            <a:cxnLst/>
            <a:rect r="r" b="b" t="t" l="l"/>
            <a:pathLst>
              <a:path h="2246402" w="10023233">
                <a:moveTo>
                  <a:pt x="0" y="0"/>
                </a:moveTo>
                <a:lnTo>
                  <a:pt x="10023233" y="0"/>
                </a:lnTo>
                <a:lnTo>
                  <a:pt x="10023233" y="2246402"/>
                </a:lnTo>
                <a:lnTo>
                  <a:pt x="0" y="2246402"/>
                </a:lnTo>
                <a:lnTo>
                  <a:pt x="0" y="0"/>
                </a:lnTo>
                <a:close/>
              </a:path>
            </a:pathLst>
          </a:custGeom>
          <a:blipFill>
            <a:blip r:embed="rId4"/>
            <a:stretch>
              <a:fillRect l="0" t="0" r="0" b="0"/>
            </a:stretch>
          </a:blipFill>
        </p:spPr>
      </p:sp>
      <p:sp>
        <p:nvSpPr>
          <p:cNvPr name="Freeform 4" id="4"/>
          <p:cNvSpPr/>
          <p:nvPr/>
        </p:nvSpPr>
        <p:spPr>
          <a:xfrm flipH="false" flipV="false" rot="0">
            <a:off x="1028700" y="4348873"/>
            <a:ext cx="9968547" cy="2721676"/>
          </a:xfrm>
          <a:custGeom>
            <a:avLst/>
            <a:gdLst/>
            <a:ahLst/>
            <a:cxnLst/>
            <a:rect r="r" b="b" t="t" l="l"/>
            <a:pathLst>
              <a:path h="2721676" w="9968547">
                <a:moveTo>
                  <a:pt x="0" y="0"/>
                </a:moveTo>
                <a:lnTo>
                  <a:pt x="9968547" y="0"/>
                </a:lnTo>
                <a:lnTo>
                  <a:pt x="9968547" y="2721676"/>
                </a:lnTo>
                <a:lnTo>
                  <a:pt x="0" y="2721676"/>
                </a:lnTo>
                <a:lnTo>
                  <a:pt x="0" y="0"/>
                </a:lnTo>
                <a:close/>
              </a:path>
            </a:pathLst>
          </a:custGeom>
          <a:blipFill>
            <a:blip r:embed="rId5"/>
            <a:stretch>
              <a:fillRect l="0" t="0" r="0" b="0"/>
            </a:stretch>
          </a:blipFill>
        </p:spPr>
      </p:sp>
      <p:sp>
        <p:nvSpPr>
          <p:cNvPr name="TextBox 5" id="5"/>
          <p:cNvSpPr txBox="true"/>
          <p:nvPr/>
        </p:nvSpPr>
        <p:spPr>
          <a:xfrm rot="0">
            <a:off x="6736416" y="3237002"/>
            <a:ext cx="4293870"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newindianexpress.com</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8946" y="1457325"/>
            <a:ext cx="16110109" cy="7343775"/>
          </a:xfrm>
          <a:prstGeom prst="rect">
            <a:avLst/>
          </a:prstGeom>
        </p:spPr>
        <p:txBody>
          <a:bodyPr anchor="t" rtlCol="false" tIns="0" lIns="0" bIns="0" rIns="0">
            <a:spAutoFit/>
          </a:bodyPr>
          <a:lstStyle/>
          <a:p>
            <a:pPr algn="just">
              <a:lnSpc>
                <a:spcPts val="3900"/>
              </a:lnSpc>
            </a:pPr>
            <a:r>
              <a:rPr lang="en-US" sz="3000" b="true">
                <a:solidFill>
                  <a:srgbClr val="8CCDB0"/>
                </a:solidFill>
                <a:latin typeface="Canva Sans Bold"/>
                <a:ea typeface="Canva Sans Bold"/>
                <a:cs typeface="Canva Sans Bold"/>
                <a:sym typeface="Canva Sans Bold"/>
              </a:rPr>
              <a:t>3 - </a:t>
            </a:r>
            <a:r>
              <a:rPr lang="en-US" sz="3000" b="true">
                <a:solidFill>
                  <a:srgbClr val="FF3131"/>
                </a:solidFill>
                <a:latin typeface="Canva Sans Bold"/>
                <a:ea typeface="Canva Sans Bold"/>
                <a:cs typeface="Canva Sans Bold"/>
                <a:sym typeface="Canva Sans Bold"/>
              </a:rPr>
              <a:t>Subsidy Utilization</a:t>
            </a:r>
          </a:p>
          <a:p>
            <a:pPr algn="just">
              <a:lnSpc>
                <a:spcPts val="3510"/>
              </a:lnSpc>
            </a:pPr>
            <a:r>
              <a:rPr lang="en-US" sz="2700">
                <a:solidFill>
                  <a:srgbClr val="8CCDB0"/>
                </a:solidFill>
                <a:latin typeface="Canva Sans"/>
                <a:ea typeface="Canva Sans"/>
                <a:cs typeface="Canva Sans"/>
                <a:sym typeface="Canva Sans"/>
              </a:rPr>
              <a:t>Karnataka has effectively leveraged government subsidies to boost its EV sector:</a:t>
            </a:r>
          </a:p>
          <a:p>
            <a:pPr algn="just">
              <a:lnSpc>
                <a:spcPts val="3510"/>
              </a:lnSpc>
            </a:pP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Karnataka has secured subsidies worth over INR 1,002 crores, approximately 15% of the total </a:t>
            </a:r>
          </a:p>
          <a:p>
            <a:pPr algn="just">
              <a:lnSpc>
                <a:spcPts val="3510"/>
              </a:lnSpc>
            </a:pPr>
            <a:r>
              <a:rPr lang="en-US" sz="2700">
                <a:solidFill>
                  <a:srgbClr val="8CCDB0"/>
                </a:solidFill>
                <a:latin typeface="Canva Sans"/>
                <a:ea typeface="Canva Sans"/>
                <a:cs typeface="Canva Sans"/>
                <a:sym typeface="Canva Sans"/>
              </a:rPr>
              <a:t>       </a:t>
            </a:r>
            <a:r>
              <a:rPr lang="en-US" sz="2700">
                <a:solidFill>
                  <a:srgbClr val="8CCDB0"/>
                </a:solidFill>
                <a:latin typeface="Canva Sans"/>
                <a:ea typeface="Canva Sans"/>
                <a:cs typeface="Canva Sans"/>
                <a:sym typeface="Canva Sans"/>
              </a:rPr>
              <a:t>subsidies disbursed nationwide.</a:t>
            </a: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The state has received significant subsidies totaling 119 crores, ranking second only to Delhi.</a:t>
            </a:r>
          </a:p>
          <a:p>
            <a:pPr algn="just">
              <a:lnSpc>
                <a:spcPts val="3900"/>
              </a:lnSpc>
            </a:pPr>
          </a:p>
          <a:p>
            <a:pPr algn="just">
              <a:lnSpc>
                <a:spcPts val="3900"/>
              </a:lnSpc>
            </a:pPr>
          </a:p>
          <a:p>
            <a:pPr algn="just">
              <a:lnSpc>
                <a:spcPts val="3900"/>
              </a:lnSpc>
            </a:pPr>
            <a:r>
              <a:rPr lang="en-US" sz="3000">
                <a:solidFill>
                  <a:srgbClr val="8CCDB0"/>
                </a:solidFill>
                <a:latin typeface="Canva Sans"/>
                <a:ea typeface="Canva Sans"/>
                <a:cs typeface="Canva Sans"/>
                <a:sym typeface="Canva Sans"/>
              </a:rPr>
              <a:t>4 - </a:t>
            </a:r>
            <a:r>
              <a:rPr lang="en-US" sz="3000" b="true">
                <a:solidFill>
                  <a:srgbClr val="FF3131"/>
                </a:solidFill>
                <a:latin typeface="Canva Sans Bold"/>
                <a:ea typeface="Canva Sans Bold"/>
                <a:cs typeface="Canva Sans Bold"/>
                <a:sym typeface="Canva Sans Bold"/>
              </a:rPr>
              <a:t>Charging Infrastructure</a:t>
            </a:r>
          </a:p>
          <a:p>
            <a:pPr algn="just">
              <a:lnSpc>
                <a:spcPts val="3510"/>
              </a:lnSpc>
            </a:pPr>
            <a:r>
              <a:rPr lang="en-US" sz="2700">
                <a:solidFill>
                  <a:srgbClr val="8CCDB0"/>
                </a:solidFill>
                <a:latin typeface="Canva Sans"/>
                <a:ea typeface="Canva Sans"/>
                <a:cs typeface="Canva Sans"/>
                <a:sym typeface="Canva Sans"/>
              </a:rPr>
              <a:t>Karnataka leads in the development of charging infrastructure, which is critical for the success </a:t>
            </a:r>
          </a:p>
          <a:p>
            <a:pPr algn="just">
              <a:lnSpc>
                <a:spcPts val="3510"/>
              </a:lnSpc>
            </a:pPr>
            <a:r>
              <a:rPr lang="en-US" sz="2700">
                <a:solidFill>
                  <a:srgbClr val="8CCDB0"/>
                </a:solidFill>
                <a:latin typeface="Canva Sans"/>
                <a:ea typeface="Canva Sans"/>
                <a:cs typeface="Canva Sans"/>
                <a:sym typeface="Canva Sans"/>
              </a:rPr>
              <a:t>of EV adoption:</a:t>
            </a:r>
          </a:p>
          <a:p>
            <a:pPr algn="just">
              <a:lnSpc>
                <a:spcPts val="3510"/>
              </a:lnSpc>
            </a:pP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As of May 2024, Karnataka has 5,130 operational PCS, which is 31.38% of the nationwide total. </a:t>
            </a:r>
          </a:p>
          <a:p>
            <a:pPr algn="just" marL="582933" indent="-291467" lvl="1">
              <a:lnSpc>
                <a:spcPts val="3510"/>
              </a:lnSpc>
              <a:buFont typeface="Arial"/>
              <a:buChar char="•"/>
            </a:pPr>
            <a:r>
              <a:rPr lang="en-US" sz="2700">
                <a:solidFill>
                  <a:srgbClr val="8CCDB0"/>
                </a:solidFill>
                <a:latin typeface="Canva Sans"/>
                <a:ea typeface="Canva Sans"/>
                <a:cs typeface="Canva Sans"/>
                <a:sym typeface="Canva Sans"/>
              </a:rPr>
              <a:t>This aligns with the high sales of E2Ws and E-Cars in the state.</a:t>
            </a:r>
          </a:p>
          <a:p>
            <a:pPr algn="just">
              <a:lnSpc>
                <a:spcPts val="3900"/>
              </a:lnSpc>
            </a:pPr>
          </a:p>
          <a:p>
            <a:pPr algn="just">
              <a:lnSpc>
                <a:spcPts val="3900"/>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545642" y="697076"/>
            <a:ext cx="9196716" cy="2003878"/>
          </a:xfrm>
          <a:custGeom>
            <a:avLst/>
            <a:gdLst/>
            <a:ahLst/>
            <a:cxnLst/>
            <a:rect r="r" b="b" t="t" l="l"/>
            <a:pathLst>
              <a:path h="2003878" w="9196716">
                <a:moveTo>
                  <a:pt x="0" y="0"/>
                </a:moveTo>
                <a:lnTo>
                  <a:pt x="9196716" y="0"/>
                </a:lnTo>
                <a:lnTo>
                  <a:pt x="9196716" y="2003879"/>
                </a:lnTo>
                <a:lnTo>
                  <a:pt x="0" y="2003879"/>
                </a:lnTo>
                <a:lnTo>
                  <a:pt x="0" y="0"/>
                </a:lnTo>
                <a:close/>
              </a:path>
            </a:pathLst>
          </a:custGeom>
          <a:blipFill>
            <a:blip r:embed="rId4"/>
            <a:stretch>
              <a:fillRect l="0" t="0" r="0" b="-13377"/>
            </a:stretch>
          </a:blipFill>
        </p:spPr>
      </p:sp>
      <p:sp>
        <p:nvSpPr>
          <p:cNvPr name="Freeform 4" id="4"/>
          <p:cNvSpPr/>
          <p:nvPr/>
        </p:nvSpPr>
        <p:spPr>
          <a:xfrm flipH="false" flipV="false" rot="0">
            <a:off x="3907579" y="3528914"/>
            <a:ext cx="10472842" cy="5533445"/>
          </a:xfrm>
          <a:custGeom>
            <a:avLst/>
            <a:gdLst/>
            <a:ahLst/>
            <a:cxnLst/>
            <a:rect r="r" b="b" t="t" l="l"/>
            <a:pathLst>
              <a:path h="5533445" w="10472842">
                <a:moveTo>
                  <a:pt x="0" y="0"/>
                </a:moveTo>
                <a:lnTo>
                  <a:pt x="10472842" y="0"/>
                </a:lnTo>
                <a:lnTo>
                  <a:pt x="10472842" y="5533445"/>
                </a:lnTo>
                <a:lnTo>
                  <a:pt x="0" y="5533445"/>
                </a:lnTo>
                <a:lnTo>
                  <a:pt x="0" y="0"/>
                </a:lnTo>
                <a:close/>
              </a:path>
            </a:pathLst>
          </a:custGeom>
          <a:blipFill>
            <a:blip r:embed="rId5"/>
            <a:stretch>
              <a:fillRect l="0" t="0" r="0" b="0"/>
            </a:stretch>
          </a:blipFill>
        </p:spPr>
      </p:sp>
      <p:sp>
        <p:nvSpPr>
          <p:cNvPr name="TextBox 5" id="5"/>
          <p:cNvSpPr txBox="true"/>
          <p:nvPr/>
        </p:nvSpPr>
        <p:spPr>
          <a:xfrm rot="0">
            <a:off x="10157684" y="2662855"/>
            <a:ext cx="3617714"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The Hindu Bureau</a:t>
            </a:r>
          </a:p>
        </p:txBody>
      </p:sp>
      <p:sp>
        <p:nvSpPr>
          <p:cNvPr name="TextBox 6" id="6"/>
          <p:cNvSpPr txBox="true"/>
          <p:nvPr/>
        </p:nvSpPr>
        <p:spPr>
          <a:xfrm rot="0">
            <a:off x="10119591" y="9024259"/>
            <a:ext cx="4293870" cy="372744"/>
          </a:xfrm>
          <a:prstGeom prst="rect">
            <a:avLst/>
          </a:prstGeom>
        </p:spPr>
        <p:txBody>
          <a:bodyPr anchor="t" rtlCol="false" tIns="0" lIns="0" bIns="0" rIns="0">
            <a:spAutoFit/>
          </a:bodyPr>
          <a:lstStyle/>
          <a:p>
            <a:pPr algn="ctr">
              <a:lnSpc>
                <a:spcPts val="3080"/>
              </a:lnSpc>
              <a:spcBef>
                <a:spcPct val="0"/>
              </a:spcBef>
            </a:pPr>
            <a:r>
              <a:rPr lang="en-US" b="true" sz="2200">
                <a:solidFill>
                  <a:srgbClr val="FF3131"/>
                </a:solidFill>
                <a:latin typeface="Canva Sans Bold"/>
                <a:ea typeface="Canva Sans Bold"/>
                <a:cs typeface="Canva Sans Bold"/>
                <a:sym typeface="Canva Sans Bold"/>
              </a:rPr>
              <a:t>Source </a:t>
            </a:r>
            <a:r>
              <a:rPr lang="en-US" b="true" sz="2200">
                <a:solidFill>
                  <a:srgbClr val="FFFFFF"/>
                </a:solidFill>
                <a:latin typeface="Canva Sans Bold"/>
                <a:ea typeface="Canva Sans Bold"/>
                <a:cs typeface="Canva Sans Bold"/>
                <a:sym typeface="Canva Sans Bold"/>
              </a:rPr>
              <a:t>:</a:t>
            </a:r>
            <a:r>
              <a:rPr lang="en-US" b="true" sz="2200">
                <a:solidFill>
                  <a:srgbClr val="FF3131"/>
                </a:solidFill>
                <a:latin typeface="Canva Sans Bold"/>
                <a:ea typeface="Canva Sans Bold"/>
                <a:cs typeface="Canva Sans Bold"/>
                <a:sym typeface="Canva Sans Bold"/>
              </a:rPr>
              <a:t> </a:t>
            </a:r>
            <a:r>
              <a:rPr lang="en-US" b="true" sz="2200">
                <a:solidFill>
                  <a:srgbClr val="FFB700"/>
                </a:solidFill>
                <a:latin typeface="Canva Sans Bold"/>
                <a:ea typeface="Canva Sans Bold"/>
                <a:cs typeface="Canva Sans Bold"/>
                <a:sym typeface="Canva Sans Bold"/>
              </a:rPr>
              <a:t>newindianexpress.com</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556548" y="1456690"/>
            <a:ext cx="17174905" cy="7345045"/>
          </a:xfrm>
          <a:prstGeom prst="rect">
            <a:avLst/>
          </a:prstGeom>
        </p:spPr>
        <p:txBody>
          <a:bodyPr anchor="t" rtlCol="false" tIns="0" lIns="0" bIns="0" rIns="0">
            <a:spAutoFit/>
          </a:bodyPr>
          <a:lstStyle/>
          <a:p>
            <a:pPr algn="just">
              <a:lnSpc>
                <a:spcPts val="3900"/>
              </a:lnSpc>
            </a:pPr>
            <a:r>
              <a:rPr lang="en-US" sz="3000" b="true">
                <a:solidFill>
                  <a:srgbClr val="8CCDB0"/>
                </a:solidFill>
                <a:latin typeface="Canva Sans Bold"/>
                <a:ea typeface="Canva Sans Bold"/>
                <a:cs typeface="Canva Sans Bold"/>
                <a:sym typeface="Canva Sans Bold"/>
              </a:rPr>
              <a:t>5 - </a:t>
            </a:r>
            <a:r>
              <a:rPr lang="en-US" sz="3000" b="true">
                <a:solidFill>
                  <a:srgbClr val="FF3131"/>
                </a:solidFill>
                <a:latin typeface="Canva Sans Bold"/>
                <a:ea typeface="Canva Sans Bold"/>
                <a:cs typeface="Canva Sans Bold"/>
                <a:sym typeface="Canva Sans Bold"/>
              </a:rPr>
              <a:t>Investments and Industry Presence</a:t>
            </a:r>
          </a:p>
          <a:p>
            <a:pPr algn="just">
              <a:lnSpc>
                <a:spcPts val="3640"/>
              </a:lnSpc>
            </a:pPr>
            <a:r>
              <a:rPr lang="en-US" sz="2800">
                <a:solidFill>
                  <a:srgbClr val="8CCDB0"/>
                </a:solidFill>
                <a:latin typeface="Canva Sans"/>
                <a:ea typeface="Canva Sans"/>
                <a:cs typeface="Canva Sans"/>
                <a:sym typeface="Canva Sans"/>
              </a:rPr>
              <a:t>Karnataka has attracted substantial investments from major players in the EV industry:</a:t>
            </a:r>
          </a:p>
          <a:p>
            <a:pPr algn="just">
              <a:lnSpc>
                <a:spcPts val="3640"/>
              </a:lnSpc>
            </a:pPr>
          </a:p>
          <a:p>
            <a:pPr algn="just" marL="604523" indent="-302261" lvl="1">
              <a:lnSpc>
                <a:spcPts val="3640"/>
              </a:lnSpc>
              <a:buFont typeface="Arial"/>
              <a:buChar char="•"/>
            </a:pPr>
            <a:r>
              <a:rPr lang="en-US" sz="2800">
                <a:solidFill>
                  <a:srgbClr val="8CCDB0"/>
                </a:solidFill>
                <a:latin typeface="Canva Sans"/>
                <a:ea typeface="Canva Sans"/>
                <a:cs typeface="Canva Sans"/>
                <a:sym typeface="Canva Sans"/>
              </a:rPr>
              <a:t>M</a:t>
            </a:r>
            <a:r>
              <a:rPr lang="en-US" sz="2800">
                <a:solidFill>
                  <a:srgbClr val="8CCDB0"/>
                </a:solidFill>
                <a:latin typeface="Canva Sans"/>
                <a:ea typeface="Canva Sans"/>
                <a:cs typeface="Canva Sans"/>
                <a:sym typeface="Canva Sans"/>
              </a:rPr>
              <a:t>ahindra's +ME Technology Hub: Established in November 2018 with an investment of INR 100 crore, focusing on manufacturing essential components of electric powertrains.</a:t>
            </a:r>
          </a:p>
          <a:p>
            <a:pPr algn="just">
              <a:lnSpc>
                <a:spcPts val="3640"/>
              </a:lnSpc>
            </a:pPr>
          </a:p>
          <a:p>
            <a:pPr algn="just" marL="604523" indent="-302261" lvl="1">
              <a:lnSpc>
                <a:spcPts val="3640"/>
              </a:lnSpc>
              <a:buFont typeface="Arial"/>
              <a:buChar char="•"/>
            </a:pPr>
            <a:r>
              <a:rPr lang="en-US" sz="2800">
                <a:solidFill>
                  <a:srgbClr val="8CCDB0"/>
                </a:solidFill>
                <a:latin typeface="Canva Sans"/>
                <a:ea typeface="Canva Sans"/>
                <a:cs typeface="Canva Sans"/>
                <a:sym typeface="Canva Sans"/>
              </a:rPr>
              <a:t>Altigreen E3W Manufacturing</a:t>
            </a:r>
            <a:r>
              <a:rPr lang="en-US" sz="2800">
                <a:solidFill>
                  <a:srgbClr val="8CCDB0"/>
                </a:solidFill>
                <a:latin typeface="Canva Sans"/>
                <a:ea typeface="Canva Sans"/>
                <a:cs typeface="Canva Sans"/>
                <a:sym typeface="Canva Sans"/>
              </a:rPr>
              <a:t> Plant: Set up in November 2022 with an annual capacity of 55,000 units </a:t>
            </a:r>
            <a:r>
              <a:rPr lang="en-US" sz="2800">
                <a:solidFill>
                  <a:srgbClr val="8CCDB0"/>
                </a:solidFill>
                <a:latin typeface="Canva Sans"/>
                <a:ea typeface="Canva Sans"/>
                <a:cs typeface="Canva Sans"/>
                <a:sym typeface="Canva Sans"/>
              </a:rPr>
              <a:t>in Malur, </a:t>
            </a:r>
            <a:r>
              <a:rPr lang="en-US" sz="2800">
                <a:solidFill>
                  <a:srgbClr val="8CCDB0"/>
                </a:solidFill>
                <a:latin typeface="Canva Sans"/>
                <a:ea typeface="Canva Sans"/>
                <a:cs typeface="Canva Sans"/>
                <a:sym typeface="Canva Sans"/>
              </a:rPr>
              <a:t>Karnataka, with an investment of INR 80 crores.</a:t>
            </a:r>
          </a:p>
          <a:p>
            <a:pPr algn="just">
              <a:lnSpc>
                <a:spcPts val="3640"/>
              </a:lnSpc>
            </a:pPr>
          </a:p>
          <a:p>
            <a:pPr algn="just" marL="604523" indent="-302261" lvl="1">
              <a:lnSpc>
                <a:spcPts val="3640"/>
              </a:lnSpc>
              <a:buFont typeface="Arial"/>
              <a:buChar char="•"/>
            </a:pPr>
            <a:r>
              <a:rPr lang="en-US" sz="2800">
                <a:solidFill>
                  <a:srgbClr val="8CCDB0"/>
                </a:solidFill>
                <a:latin typeface="Canva Sans"/>
                <a:ea typeface="Canva Sans"/>
                <a:cs typeface="Canva Sans"/>
                <a:sym typeface="Canva Sans"/>
              </a:rPr>
              <a:t>Log9 Materials Battery Manufacturing Plant: Located in Bangalore with a capacity of 50 MWh.</a:t>
            </a:r>
          </a:p>
          <a:p>
            <a:pPr algn="just">
              <a:lnSpc>
                <a:spcPts val="3640"/>
              </a:lnSpc>
            </a:pPr>
          </a:p>
          <a:p>
            <a:pPr algn="just" marL="604523" indent="-302261" lvl="1">
              <a:lnSpc>
                <a:spcPts val="3640"/>
              </a:lnSpc>
              <a:buFont typeface="Arial"/>
              <a:buChar char="•"/>
            </a:pPr>
            <a:r>
              <a:rPr lang="en-US" sz="2800">
                <a:solidFill>
                  <a:srgbClr val="8CCDB0"/>
                </a:solidFill>
                <a:latin typeface="Canva Sans"/>
                <a:ea typeface="Canva Sans"/>
                <a:cs typeface="Canva Sans"/>
                <a:sym typeface="Canva Sans"/>
              </a:rPr>
              <a:t>Home to Top E2W Manufacturers: Including Ola Electric, Ultraviolette, and Ather Energy.</a:t>
            </a:r>
          </a:p>
          <a:p>
            <a:pPr algn="just">
              <a:lnSpc>
                <a:spcPts val="3640"/>
              </a:lnSpc>
            </a:pPr>
          </a:p>
          <a:p>
            <a:pPr algn="just" marL="604523" indent="-302261" lvl="1">
              <a:lnSpc>
                <a:spcPts val="3640"/>
              </a:lnSpc>
              <a:buFont typeface="Arial"/>
              <a:buChar char="•"/>
            </a:pPr>
            <a:r>
              <a:rPr lang="en-US" sz="2800">
                <a:solidFill>
                  <a:srgbClr val="8CCDB0"/>
                </a:solidFill>
                <a:latin typeface="Canva Sans"/>
                <a:ea typeface="Canva Sans"/>
                <a:cs typeface="Canva Sans"/>
                <a:sym typeface="Canva Sans"/>
              </a:rPr>
              <a:t>River Manufacturing Plant: Started production in August 2023 in Hoskote, Karnataka, with an annual production capacity of 100,000 units.</a:t>
            </a:r>
          </a:p>
          <a:p>
            <a:pPr algn="just">
              <a:lnSpc>
                <a:spcPts val="3640"/>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pic>
        <p:nvPicPr>
          <p:cNvPr name="Picture 31" id="31"/>
          <p:cNvPicPr>
            <a:picLocks noChangeAspect="true"/>
          </p:cNvPicPr>
          <p:nvPr/>
        </p:nvPicPr>
        <p:blipFill>
          <a:blip r:embed="rId4"/>
          <a:srcRect l="0" t="0" r="0" b="0"/>
          <a:stretch>
            <a:fillRect/>
          </a:stretch>
        </p:blipFill>
        <p:spPr>
          <a:xfrm flipH="false" flipV="false" rot="0">
            <a:off x="16481536" y="7922607"/>
            <a:ext cx="1555527" cy="1493306"/>
          </a:xfrm>
          <a:prstGeom prst="rect">
            <a:avLst/>
          </a:prstGeom>
        </p:spPr>
      </p:pic>
      <p:sp>
        <p:nvSpPr>
          <p:cNvPr name="TextBox 32" id="32"/>
          <p:cNvSpPr txBox="true"/>
          <p:nvPr/>
        </p:nvSpPr>
        <p:spPr>
          <a:xfrm rot="0">
            <a:off x="6366790" y="523261"/>
            <a:ext cx="5554420"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6" id="36"/>
          <p:cNvSpPr txBox="true"/>
          <p:nvPr/>
        </p:nvSpPr>
        <p:spPr>
          <a:xfrm rot="0">
            <a:off x="2409569" y="6900381"/>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Sales Trends and </a:t>
            </a:r>
          </a:p>
          <a:p>
            <a:pPr algn="ctr">
              <a:lnSpc>
                <a:spcPts val="3897"/>
              </a:lnSpc>
            </a:pPr>
            <a:r>
              <a:rPr lang="en-US" b="true" sz="2997" spc="59">
                <a:solidFill>
                  <a:srgbClr val="1A1A1A"/>
                </a:solidFill>
                <a:latin typeface="DM Sans Bold"/>
                <a:ea typeface="DM Sans Bold"/>
                <a:cs typeface="DM Sans Bold"/>
                <a:sym typeface="DM Sans Bold"/>
              </a:rPr>
              <a:t>Growth Metrics</a:t>
            </a:r>
          </a:p>
        </p:txBody>
      </p:sp>
      <p:sp>
        <p:nvSpPr>
          <p:cNvPr name="TextBox 37" id="37"/>
          <p:cNvSpPr txBox="true"/>
          <p:nvPr/>
        </p:nvSpPr>
        <p:spPr>
          <a:xfrm rot="0">
            <a:off x="2319782" y="8429637"/>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Future Projections and Revenue Estimation</a:t>
            </a:r>
          </a:p>
        </p:txBody>
      </p:sp>
      <p:sp>
        <p:nvSpPr>
          <p:cNvPr name="TextBox 38" id="38"/>
          <p:cNvSpPr txBox="true"/>
          <p:nvPr/>
        </p:nvSpPr>
        <p:spPr>
          <a:xfrm rot="0">
            <a:off x="11469287"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Customer Preferences</a:t>
            </a:r>
          </a:p>
        </p:txBody>
      </p:sp>
      <p:sp>
        <p:nvSpPr>
          <p:cNvPr name="TextBox 39" id="39"/>
          <p:cNvSpPr txBox="true"/>
          <p:nvPr/>
        </p:nvSpPr>
        <p:spPr>
          <a:xfrm rot="0">
            <a:off x="11280836" y="6900381"/>
            <a:ext cx="4687694"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Expansion </a:t>
            </a:r>
          </a:p>
          <a:p>
            <a:pPr algn="ctr">
              <a:lnSpc>
                <a:spcPts val="3897"/>
              </a:lnSpc>
            </a:pPr>
            <a:r>
              <a:rPr lang="en-US" b="true" sz="2997" spc="59">
                <a:solidFill>
                  <a:srgbClr val="1A1A1A"/>
                </a:solidFill>
                <a:latin typeface="DM Sans Bold"/>
                <a:ea typeface="DM Sans Bold"/>
                <a:cs typeface="DM Sans Bold"/>
                <a:sym typeface="DM Sans Bold"/>
              </a:rPr>
              <a:t>Plans</a:t>
            </a:r>
          </a:p>
        </p:txBody>
      </p:sp>
      <p:sp>
        <p:nvSpPr>
          <p:cNvPr name="TextBox 40" id="40"/>
          <p:cNvSpPr txBox="true"/>
          <p:nvPr/>
        </p:nvSpPr>
        <p:spPr>
          <a:xfrm rot="0">
            <a:off x="11370623" y="8429637"/>
            <a:ext cx="4508120" cy="962052"/>
          </a:xfrm>
          <a:prstGeom prst="rect">
            <a:avLst/>
          </a:prstGeom>
        </p:spPr>
        <p:txBody>
          <a:bodyPr anchor="t" rtlCol="false" tIns="0" lIns="0" bIns="0" rIns="0">
            <a:spAutoFit/>
          </a:bodyPr>
          <a:lstStyle/>
          <a:p>
            <a:pPr algn="ctr">
              <a:lnSpc>
                <a:spcPts val="3897"/>
              </a:lnSpc>
            </a:pPr>
            <a:r>
              <a:rPr lang="en-US" b="true" sz="2997" spc="59">
                <a:solidFill>
                  <a:srgbClr val="1A1A1A"/>
                </a:solidFill>
                <a:latin typeface="DM Sans Bold"/>
                <a:ea typeface="DM Sans Bold"/>
                <a:cs typeface="DM Sans Bold"/>
                <a:sym typeface="DM Sans Bold"/>
              </a:rPr>
              <a:t>Strategic Recommendations</a:t>
            </a:r>
          </a:p>
        </p:txBody>
      </p:sp>
    </p:spTree>
  </p:cSld>
  <p:clrMapOvr>
    <a:masterClrMapping/>
  </p:clrMapOvr>
  <p:transition spd="slow">
    <p:cover dir="l"/>
  </p:transition>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2008968"/>
            <a:ext cx="16079932" cy="1035685"/>
          </a:xfrm>
          <a:prstGeom prst="rect">
            <a:avLst/>
          </a:prstGeom>
        </p:spPr>
        <p:txBody>
          <a:bodyPr anchor="t" rtlCol="false" tIns="0" lIns="0" bIns="0" rIns="0">
            <a:spAutoFit/>
          </a:bodyPr>
          <a:lstStyle/>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Who should be the brand ambassador if AtliQ Motors launches their EV/Hybrid vehicles in India and why?</a:t>
            </a:r>
          </a:p>
        </p:txBody>
      </p:sp>
      <p:sp>
        <p:nvSpPr>
          <p:cNvPr name="TextBox 4" id="4"/>
          <p:cNvSpPr txBox="true"/>
          <p:nvPr/>
        </p:nvSpPr>
        <p:spPr>
          <a:xfrm rot="0">
            <a:off x="202644" y="198039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5</a:t>
            </a:r>
          </a:p>
        </p:txBody>
      </p:sp>
    </p:spTree>
  </p:cSld>
  <p:clrMapOvr>
    <a:masterClrMapping/>
  </p:clrMapOvr>
  <p:transition spd="slow">
    <p:cover dir="ld"/>
  </p:transition>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6005804" y="1622871"/>
            <a:ext cx="6276391" cy="4189369"/>
          </a:xfrm>
          <a:custGeom>
            <a:avLst/>
            <a:gdLst/>
            <a:ahLst/>
            <a:cxnLst/>
            <a:rect r="r" b="b" t="t" l="l"/>
            <a:pathLst>
              <a:path h="4189369" w="6276391">
                <a:moveTo>
                  <a:pt x="0" y="0"/>
                </a:moveTo>
                <a:lnTo>
                  <a:pt x="6276392" y="0"/>
                </a:lnTo>
                <a:lnTo>
                  <a:pt x="6276392" y="4189369"/>
                </a:lnTo>
                <a:lnTo>
                  <a:pt x="0" y="4189369"/>
                </a:lnTo>
                <a:lnTo>
                  <a:pt x="0" y="0"/>
                </a:lnTo>
                <a:close/>
              </a:path>
            </a:pathLst>
          </a:custGeom>
          <a:blipFill>
            <a:blip r:embed="rId4"/>
            <a:stretch>
              <a:fillRect l="0" t="0" r="0" b="0"/>
            </a:stretch>
          </a:blipFill>
        </p:spPr>
      </p:sp>
      <p:sp>
        <p:nvSpPr>
          <p:cNvPr name="TextBox 4" id="4"/>
          <p:cNvSpPr txBox="true"/>
          <p:nvPr/>
        </p:nvSpPr>
        <p:spPr>
          <a:xfrm rot="0">
            <a:off x="2036618" y="33655"/>
            <a:ext cx="16079932" cy="1035685"/>
          </a:xfrm>
          <a:prstGeom prst="rect">
            <a:avLst/>
          </a:prstGeom>
        </p:spPr>
        <p:txBody>
          <a:bodyPr anchor="t" rtlCol="false" tIns="0" lIns="0" bIns="0" rIns="0">
            <a:spAutoFit/>
          </a:bodyPr>
          <a:lstStyle/>
          <a:p>
            <a:pPr algn="just">
              <a:lnSpc>
                <a:spcPts val="4160"/>
              </a:lnSpc>
            </a:pPr>
            <a:r>
              <a:rPr lang="en-US" sz="3200" b="true">
                <a:solidFill>
                  <a:srgbClr val="FFFFFF"/>
                </a:solidFill>
                <a:latin typeface="Libre Baskerville Bold"/>
                <a:ea typeface="Libre Baskerville Bold"/>
                <a:cs typeface="Libre Baskerville Bold"/>
                <a:sym typeface="Libre Baskerville Bold"/>
              </a:rPr>
              <a:t>Who should be the brand ambassador if AtliQ Motors launches </a:t>
            </a:r>
          </a:p>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their EV/Hybrid vehicles in India and why?</a:t>
            </a:r>
          </a:p>
        </p:txBody>
      </p:sp>
      <p:sp>
        <p:nvSpPr>
          <p:cNvPr name="TextBox 5" id="5"/>
          <p:cNvSpPr txBox="true"/>
          <p:nvPr/>
        </p:nvSpPr>
        <p:spPr>
          <a:xfrm rot="0">
            <a:off x="202644" y="5080"/>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4</a:t>
            </a:r>
          </a:p>
        </p:txBody>
      </p:sp>
      <p:sp>
        <p:nvSpPr>
          <p:cNvPr name="TextBox 6" id="6"/>
          <p:cNvSpPr txBox="true"/>
          <p:nvPr/>
        </p:nvSpPr>
        <p:spPr>
          <a:xfrm rot="0">
            <a:off x="2036618" y="7621470"/>
            <a:ext cx="14147146" cy="920058"/>
          </a:xfrm>
          <a:prstGeom prst="rect">
            <a:avLst/>
          </a:prstGeom>
        </p:spPr>
        <p:txBody>
          <a:bodyPr anchor="t" rtlCol="false" tIns="0" lIns="0" bIns="0" rIns="0">
            <a:spAutoFit/>
          </a:bodyPr>
          <a:lstStyle/>
          <a:p>
            <a:pPr algn="ctr">
              <a:lnSpc>
                <a:spcPts val="3698"/>
              </a:lnSpc>
            </a:pPr>
            <a:r>
              <a:rPr lang="en-US" sz="2642" b="true">
                <a:solidFill>
                  <a:srgbClr val="8CCDB0"/>
                </a:solidFill>
                <a:latin typeface="Canva Sans Bold"/>
                <a:ea typeface="Canva Sans Bold"/>
                <a:cs typeface="Canva Sans Bold"/>
                <a:sym typeface="Canva Sans Bold"/>
              </a:rPr>
              <a:t>He could be a strong choice for a brand ambassador given his widespread recognition, </a:t>
            </a:r>
          </a:p>
          <a:p>
            <a:pPr algn="ctr">
              <a:lnSpc>
                <a:spcPts val="3698"/>
              </a:lnSpc>
              <a:spcBef>
                <a:spcPct val="0"/>
              </a:spcBef>
            </a:pPr>
            <a:r>
              <a:rPr lang="en-US" b="true" sz="2642">
                <a:solidFill>
                  <a:srgbClr val="8CCDB0"/>
                </a:solidFill>
                <a:latin typeface="Canva Sans Bold"/>
                <a:ea typeface="Canva Sans Bold"/>
                <a:cs typeface="Canva Sans Bold"/>
                <a:sym typeface="Canva Sans Bold"/>
              </a:rPr>
              <a:t>positive image, and alignment with the values of innovation and sustainability. </a:t>
            </a:r>
          </a:p>
        </p:txBody>
      </p:sp>
      <p:sp>
        <p:nvSpPr>
          <p:cNvPr name="TextBox 7" id="7"/>
          <p:cNvSpPr txBox="true"/>
          <p:nvPr/>
        </p:nvSpPr>
        <p:spPr>
          <a:xfrm rot="0">
            <a:off x="7419380" y="6052386"/>
            <a:ext cx="3449241" cy="1064260"/>
          </a:xfrm>
          <a:prstGeom prst="rect">
            <a:avLst/>
          </a:prstGeom>
        </p:spPr>
        <p:txBody>
          <a:bodyPr anchor="t" rtlCol="false" tIns="0" lIns="0" bIns="0" rIns="0">
            <a:spAutoFit/>
          </a:bodyPr>
          <a:lstStyle/>
          <a:p>
            <a:pPr algn="ctr">
              <a:lnSpc>
                <a:spcPts val="4340"/>
              </a:lnSpc>
            </a:pPr>
            <a:r>
              <a:rPr lang="en-US" sz="3100" b="true">
                <a:solidFill>
                  <a:srgbClr val="FF3131"/>
                </a:solidFill>
                <a:latin typeface="Montserrat Classic Bold"/>
                <a:ea typeface="Montserrat Classic Bold"/>
                <a:cs typeface="Montserrat Classic Bold"/>
                <a:sym typeface="Montserrat Classic Bold"/>
              </a:rPr>
              <a:t>SUNIL CHHETRI, </a:t>
            </a:r>
          </a:p>
          <a:p>
            <a:pPr algn="ctr">
              <a:lnSpc>
                <a:spcPts val="4340"/>
              </a:lnSpc>
              <a:spcBef>
                <a:spcPct val="0"/>
              </a:spcBef>
            </a:pPr>
            <a:r>
              <a:rPr lang="en-US" b="true" sz="3100">
                <a:solidFill>
                  <a:srgbClr val="FF3131"/>
                </a:solidFill>
                <a:latin typeface="Montserrat Classic Bold"/>
                <a:ea typeface="Montserrat Classic Bold"/>
                <a:cs typeface="Montserrat Classic Bold"/>
                <a:sym typeface="Montserrat Classic Bold"/>
              </a:rPr>
              <a:t>Indian Footballer</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448935" y="25400"/>
            <a:ext cx="17492744" cy="11057890"/>
          </a:xfrm>
          <a:prstGeom prst="rect">
            <a:avLst/>
          </a:prstGeom>
        </p:spPr>
        <p:txBody>
          <a:bodyPr anchor="t" rtlCol="false" tIns="0" lIns="0" bIns="0" rIns="0">
            <a:spAutoFit/>
          </a:bodyPr>
          <a:lstStyle/>
          <a:p>
            <a:pPr algn="just">
              <a:lnSpc>
                <a:spcPts val="3919"/>
              </a:lnSpc>
            </a:pPr>
            <a:r>
              <a:rPr lang="en-US" sz="2799" b="true">
                <a:solidFill>
                  <a:srgbClr val="FF3131"/>
                </a:solidFill>
                <a:latin typeface="Arimo Bold"/>
                <a:ea typeface="Arimo Bold"/>
                <a:cs typeface="Arimo Bold"/>
                <a:sym typeface="Arimo Bold"/>
              </a:rPr>
              <a:t>Wide Appeal and Popularity:</a:t>
            </a:r>
          </a:p>
          <a:p>
            <a:pPr algn="just" marL="561339" indent="-280669" lvl="1">
              <a:lnSpc>
                <a:spcPts val="3639"/>
              </a:lnSpc>
              <a:buFont typeface="Arial"/>
              <a:buChar char="•"/>
            </a:pPr>
            <a:r>
              <a:rPr lang="en-US" sz="2599">
                <a:solidFill>
                  <a:srgbClr val="8CCDB0"/>
                </a:solidFill>
                <a:latin typeface="Arimo"/>
                <a:ea typeface="Arimo"/>
                <a:cs typeface="Arimo"/>
                <a:sym typeface="Arimo"/>
              </a:rPr>
              <a:t>Sunil Chhetri is a highly respected and widely recognized figure in India. </a:t>
            </a:r>
          </a:p>
          <a:p>
            <a:pPr algn="just" marL="561339" indent="-280669" lvl="1">
              <a:lnSpc>
                <a:spcPts val="3639"/>
              </a:lnSpc>
              <a:buFont typeface="Arial"/>
              <a:buChar char="•"/>
            </a:pPr>
            <a:r>
              <a:rPr lang="en-US" sz="2599">
                <a:solidFill>
                  <a:srgbClr val="8CCDB0"/>
                </a:solidFill>
                <a:latin typeface="Arimo"/>
                <a:ea typeface="Arimo"/>
                <a:cs typeface="Arimo"/>
                <a:sym typeface="Arimo"/>
              </a:rPr>
              <a:t>His popularity transcends regional and demographic boundaries, which can help AtliQ Motors reach </a:t>
            </a:r>
          </a:p>
          <a:p>
            <a:pPr algn="just">
              <a:lnSpc>
                <a:spcPts val="3639"/>
              </a:lnSpc>
            </a:pPr>
            <a:r>
              <a:rPr lang="en-US" sz="2599">
                <a:solidFill>
                  <a:srgbClr val="8CCDB0"/>
                </a:solidFill>
                <a:latin typeface="Arimo"/>
                <a:ea typeface="Arimo"/>
                <a:cs typeface="Arimo"/>
                <a:sym typeface="Arimo"/>
              </a:rPr>
              <a:t>      a broad audience.</a:t>
            </a:r>
          </a:p>
          <a:p>
            <a:pPr algn="just">
              <a:lnSpc>
                <a:spcPts val="3499"/>
              </a:lnSpc>
            </a:pPr>
          </a:p>
          <a:p>
            <a:pPr algn="just">
              <a:lnSpc>
                <a:spcPts val="3919"/>
              </a:lnSpc>
            </a:pPr>
            <a:r>
              <a:rPr lang="en-US" sz="2799" b="true">
                <a:solidFill>
                  <a:srgbClr val="FF3131"/>
                </a:solidFill>
                <a:latin typeface="Arimo Bold"/>
                <a:ea typeface="Arimo Bold"/>
                <a:cs typeface="Arimo Bold"/>
                <a:sym typeface="Arimo Bold"/>
              </a:rPr>
              <a:t>Trust and Credibility:</a:t>
            </a:r>
          </a:p>
          <a:p>
            <a:pPr algn="just" marL="561339" indent="-280669" lvl="1">
              <a:lnSpc>
                <a:spcPts val="3639"/>
              </a:lnSpc>
              <a:buFont typeface="Arial"/>
              <a:buChar char="•"/>
            </a:pPr>
            <a:r>
              <a:rPr lang="en-US" sz="2599">
                <a:solidFill>
                  <a:srgbClr val="8CCDB0"/>
                </a:solidFill>
                <a:latin typeface="Arimo"/>
                <a:ea typeface="Arimo"/>
                <a:cs typeface="Arimo"/>
                <a:sym typeface="Arimo"/>
              </a:rPr>
              <a:t> Sunil </a:t>
            </a:r>
            <a:r>
              <a:rPr lang="en-US" sz="2599">
                <a:solidFill>
                  <a:srgbClr val="8CCDB0"/>
                </a:solidFill>
                <a:latin typeface="Arimo"/>
                <a:ea typeface="Arimo"/>
                <a:cs typeface="Arimo"/>
                <a:sym typeface="Arimo"/>
              </a:rPr>
              <a:t>has a clean and positive public image. </a:t>
            </a:r>
          </a:p>
          <a:p>
            <a:pPr algn="just" marL="561339" indent="-280669" lvl="1">
              <a:lnSpc>
                <a:spcPts val="3639"/>
              </a:lnSpc>
              <a:buFont typeface="Arial"/>
              <a:buChar char="•"/>
            </a:pPr>
            <a:r>
              <a:rPr lang="en-US" sz="2599">
                <a:solidFill>
                  <a:srgbClr val="8CCDB0"/>
                </a:solidFill>
                <a:latin typeface="Arimo"/>
                <a:ea typeface="Arimo"/>
                <a:cs typeface="Arimo"/>
                <a:sym typeface="Arimo"/>
              </a:rPr>
              <a:t>Associating with him could enhance the brand’s credibility and appeal, as consumers will likely trust brands endorsed by well-respected individuals.</a:t>
            </a:r>
          </a:p>
          <a:p>
            <a:pPr algn="just">
              <a:lnSpc>
                <a:spcPts val="3499"/>
              </a:lnSpc>
            </a:pPr>
          </a:p>
          <a:p>
            <a:pPr algn="just">
              <a:lnSpc>
                <a:spcPts val="3919"/>
              </a:lnSpc>
            </a:pPr>
            <a:r>
              <a:rPr lang="en-US" sz="2799" b="true">
                <a:solidFill>
                  <a:srgbClr val="FF3131"/>
                </a:solidFill>
                <a:latin typeface="Arimo Bold"/>
                <a:ea typeface="Arimo Bold"/>
                <a:cs typeface="Arimo Bold"/>
                <a:sym typeface="Arimo Bold"/>
              </a:rPr>
              <a:t>Young and Active Demographic:</a:t>
            </a:r>
          </a:p>
          <a:p>
            <a:pPr algn="just" marL="561339" indent="-280669" lvl="1">
              <a:lnSpc>
                <a:spcPts val="3639"/>
              </a:lnSpc>
              <a:buFont typeface="Arial"/>
              <a:buChar char="•"/>
            </a:pPr>
            <a:r>
              <a:rPr lang="en-US" sz="2599">
                <a:solidFill>
                  <a:srgbClr val="8CCDB0"/>
                </a:solidFill>
                <a:latin typeface="Arimo"/>
                <a:ea typeface="Arimo"/>
                <a:cs typeface="Arimo"/>
                <a:sym typeface="Arimo"/>
              </a:rPr>
              <a:t>Chhetri’s fan base includes many young and active individuals who are potential buyers of EV/Hybrid vehicles. </a:t>
            </a:r>
          </a:p>
          <a:p>
            <a:pPr algn="just" marL="561339" indent="-280669" lvl="1">
              <a:lnSpc>
                <a:spcPts val="3639"/>
              </a:lnSpc>
              <a:buFont typeface="Arial"/>
              <a:buChar char="•"/>
            </a:pPr>
            <a:r>
              <a:rPr lang="en-US" sz="2599">
                <a:solidFill>
                  <a:srgbClr val="8CCDB0"/>
                </a:solidFill>
                <a:latin typeface="Arimo"/>
                <a:ea typeface="Arimo"/>
                <a:cs typeface="Arimo"/>
                <a:sym typeface="Arimo"/>
              </a:rPr>
              <a:t>His endorsement could resonate well with this demographic, aligning with the innovative and eco-friendly aspects </a:t>
            </a:r>
          </a:p>
          <a:p>
            <a:pPr algn="just">
              <a:lnSpc>
                <a:spcPts val="3639"/>
              </a:lnSpc>
            </a:pPr>
            <a:r>
              <a:rPr lang="en-US" sz="2599">
                <a:solidFill>
                  <a:srgbClr val="8CCDB0"/>
                </a:solidFill>
                <a:latin typeface="Arimo"/>
                <a:ea typeface="Arimo"/>
                <a:cs typeface="Arimo"/>
                <a:sym typeface="Arimo"/>
              </a:rPr>
              <a:t>      of EVs.</a:t>
            </a:r>
          </a:p>
          <a:p>
            <a:pPr algn="just">
              <a:lnSpc>
                <a:spcPts val="3499"/>
              </a:lnSpc>
            </a:pPr>
          </a:p>
          <a:p>
            <a:pPr algn="just">
              <a:lnSpc>
                <a:spcPts val="3919"/>
              </a:lnSpc>
            </a:pPr>
            <a:r>
              <a:rPr lang="en-US" sz="2799" b="true">
                <a:solidFill>
                  <a:srgbClr val="FF3131"/>
                </a:solidFill>
                <a:latin typeface="Arimo Bold"/>
                <a:ea typeface="Arimo Bold"/>
                <a:cs typeface="Arimo Bold"/>
                <a:sym typeface="Arimo Bold"/>
              </a:rPr>
              <a:t>Social Media Influence:</a:t>
            </a:r>
          </a:p>
          <a:p>
            <a:pPr algn="just" marL="561339" indent="-280669" lvl="1">
              <a:lnSpc>
                <a:spcPts val="3639"/>
              </a:lnSpc>
              <a:buFont typeface="Arial"/>
              <a:buChar char="•"/>
            </a:pPr>
            <a:r>
              <a:rPr lang="en-US" sz="2599">
                <a:solidFill>
                  <a:srgbClr val="8CCDB0"/>
                </a:solidFill>
                <a:latin typeface="Arimo"/>
                <a:ea typeface="Arimo"/>
                <a:cs typeface="Arimo"/>
                <a:sym typeface="Arimo"/>
              </a:rPr>
              <a:t>Chhetri has a strong </a:t>
            </a:r>
            <a:r>
              <a:rPr lang="en-US" sz="2599">
                <a:solidFill>
                  <a:srgbClr val="8CCDB0"/>
                </a:solidFill>
                <a:latin typeface="Arimo"/>
                <a:ea typeface="Arimo"/>
                <a:cs typeface="Arimo"/>
                <a:sym typeface="Arimo"/>
              </a:rPr>
              <a:t>presence on social media, which can be leveraged to create buzz around the launch. </a:t>
            </a:r>
          </a:p>
          <a:p>
            <a:pPr algn="just" marL="561339" indent="-280669" lvl="1">
              <a:lnSpc>
                <a:spcPts val="3639"/>
              </a:lnSpc>
              <a:buFont typeface="Arial"/>
              <a:buChar char="•"/>
            </a:pPr>
            <a:r>
              <a:rPr lang="en-US" sz="2599">
                <a:solidFill>
                  <a:srgbClr val="8CCDB0"/>
                </a:solidFill>
                <a:latin typeface="Arimo"/>
                <a:ea typeface="Arimo"/>
                <a:cs typeface="Arimo"/>
                <a:sym typeface="Arimo"/>
              </a:rPr>
              <a:t>His endorsement could drive engagement and attract attention from both media and potential customers.</a:t>
            </a:r>
          </a:p>
          <a:p>
            <a:pPr algn="just">
              <a:lnSpc>
                <a:spcPts val="3499"/>
              </a:lnSpc>
            </a:pPr>
          </a:p>
          <a:p>
            <a:pPr algn="just">
              <a:lnSpc>
                <a:spcPts val="3919"/>
              </a:lnSpc>
            </a:pPr>
            <a:r>
              <a:rPr lang="en-US" sz="2799" b="true">
                <a:solidFill>
                  <a:srgbClr val="FF3131"/>
                </a:solidFill>
                <a:latin typeface="Arimo Bold"/>
                <a:ea typeface="Arimo Bold"/>
                <a:cs typeface="Arimo Bold"/>
                <a:sym typeface="Arimo Bold"/>
              </a:rPr>
              <a:t>Values Alignment: </a:t>
            </a:r>
          </a:p>
          <a:p>
            <a:pPr algn="just" marL="561339" indent="-280669" lvl="1">
              <a:lnSpc>
                <a:spcPts val="3639"/>
              </a:lnSpc>
              <a:buFont typeface="Arial"/>
              <a:buChar char="•"/>
            </a:pPr>
            <a:r>
              <a:rPr lang="en-US" sz="2599">
                <a:solidFill>
                  <a:srgbClr val="8CCDB0"/>
                </a:solidFill>
                <a:latin typeface="Arimo"/>
                <a:ea typeface="Arimo"/>
                <a:cs typeface="Arimo"/>
                <a:sym typeface="Arimo"/>
              </a:rPr>
              <a:t>His humility, patriotism, and dedication align well with the values that AtliQ Motors want to project i.e. </a:t>
            </a:r>
          </a:p>
          <a:p>
            <a:pPr algn="just">
              <a:lnSpc>
                <a:spcPts val="3639"/>
              </a:lnSpc>
            </a:pPr>
            <a:r>
              <a:rPr lang="en-US" sz="2599">
                <a:solidFill>
                  <a:srgbClr val="8CCDB0"/>
                </a:solidFill>
                <a:latin typeface="Arimo"/>
                <a:ea typeface="Arimo"/>
                <a:cs typeface="Arimo"/>
                <a:sym typeface="Arimo"/>
              </a:rPr>
              <a:t>      sustainability, progress, and national pride.</a:t>
            </a:r>
          </a:p>
          <a:p>
            <a:pPr algn="just">
              <a:lnSpc>
                <a:spcPts val="3499"/>
              </a:lnSpc>
            </a:pPr>
          </a:p>
          <a:p>
            <a:pPr algn="just">
              <a:lnSpc>
                <a:spcPts val="34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2108567" y="5230399"/>
            <a:ext cx="5110125" cy="1272081"/>
            <a:chOff x="0" y="0"/>
            <a:chExt cx="2652919" cy="660400"/>
          </a:xfrm>
        </p:grpSpPr>
        <p:sp>
          <p:nvSpPr>
            <p:cNvPr name="Freeform 4" id="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5" id="5"/>
          <p:cNvGrpSpPr/>
          <p:nvPr/>
        </p:nvGrpSpPr>
        <p:grpSpPr>
          <a:xfrm rot="0">
            <a:off x="2954194" y="2956309"/>
            <a:ext cx="3477141" cy="1569240"/>
            <a:chOff x="0" y="0"/>
            <a:chExt cx="1500474" cy="677167"/>
          </a:xfrm>
        </p:grpSpPr>
        <p:sp>
          <p:nvSpPr>
            <p:cNvPr name="Freeform 6" id="6"/>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7" id="7"/>
          <p:cNvGrpSpPr/>
          <p:nvPr/>
        </p:nvGrpSpPr>
        <p:grpSpPr>
          <a:xfrm rot="0">
            <a:off x="773009" y="5610749"/>
            <a:ext cx="511382" cy="5113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9838"/>
            </a:solidFill>
          </p:spPr>
        </p:sp>
      </p:grpSp>
      <p:grpSp>
        <p:nvGrpSpPr>
          <p:cNvPr name="Group 9" id="9"/>
          <p:cNvGrpSpPr/>
          <p:nvPr/>
        </p:nvGrpSpPr>
        <p:grpSpPr>
          <a:xfrm rot="0">
            <a:off x="2108567" y="6759655"/>
            <a:ext cx="5110125" cy="1272081"/>
            <a:chOff x="0" y="0"/>
            <a:chExt cx="2652919" cy="660400"/>
          </a:xfrm>
        </p:grpSpPr>
        <p:sp>
          <p:nvSpPr>
            <p:cNvPr name="Freeform 10" id="1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1" id="11"/>
          <p:cNvGrpSpPr/>
          <p:nvPr/>
        </p:nvGrpSpPr>
        <p:grpSpPr>
          <a:xfrm rot="0">
            <a:off x="773009" y="7140004"/>
            <a:ext cx="511382" cy="51138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3" id="13"/>
          <p:cNvGrpSpPr/>
          <p:nvPr/>
        </p:nvGrpSpPr>
        <p:grpSpPr>
          <a:xfrm rot="0">
            <a:off x="2108567" y="8288910"/>
            <a:ext cx="5110125" cy="1272081"/>
            <a:chOff x="0" y="0"/>
            <a:chExt cx="2652919" cy="660400"/>
          </a:xfrm>
        </p:grpSpPr>
        <p:sp>
          <p:nvSpPr>
            <p:cNvPr name="Freeform 14" id="1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15" id="15"/>
          <p:cNvGrpSpPr/>
          <p:nvPr/>
        </p:nvGrpSpPr>
        <p:grpSpPr>
          <a:xfrm rot="0">
            <a:off x="773009" y="8669260"/>
            <a:ext cx="511382" cy="51138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7" id="17"/>
          <p:cNvGrpSpPr/>
          <p:nvPr/>
        </p:nvGrpSpPr>
        <p:grpSpPr>
          <a:xfrm rot="0">
            <a:off x="11654442" y="2976227"/>
            <a:ext cx="3477141" cy="1569240"/>
            <a:chOff x="0" y="0"/>
            <a:chExt cx="1500474" cy="677167"/>
          </a:xfrm>
        </p:grpSpPr>
        <p:sp>
          <p:nvSpPr>
            <p:cNvPr name="Freeform 18" id="18"/>
            <p:cNvSpPr/>
            <p:nvPr/>
          </p:nvSpPr>
          <p:spPr>
            <a:xfrm flipH="false" flipV="false" rot="0">
              <a:off x="0" y="0"/>
              <a:ext cx="1500474" cy="677167"/>
            </a:xfrm>
            <a:custGeom>
              <a:avLst/>
              <a:gdLst/>
              <a:ahLst/>
              <a:cxnLst/>
              <a:rect r="r" b="b" t="t" l="l"/>
              <a:pathLst>
                <a:path h="677167" w="1500474">
                  <a:moveTo>
                    <a:pt x="1376013" y="677166"/>
                  </a:moveTo>
                  <a:lnTo>
                    <a:pt x="124460" y="677166"/>
                  </a:lnTo>
                  <a:cubicBezTo>
                    <a:pt x="55880" y="677166"/>
                    <a:pt x="0" y="621287"/>
                    <a:pt x="0" y="552706"/>
                  </a:cubicBezTo>
                  <a:lnTo>
                    <a:pt x="0" y="124460"/>
                  </a:lnTo>
                  <a:cubicBezTo>
                    <a:pt x="0" y="55880"/>
                    <a:pt x="55880" y="0"/>
                    <a:pt x="124460" y="0"/>
                  </a:cubicBezTo>
                  <a:lnTo>
                    <a:pt x="1376014" y="0"/>
                  </a:lnTo>
                  <a:cubicBezTo>
                    <a:pt x="1444594" y="0"/>
                    <a:pt x="1500474" y="55880"/>
                    <a:pt x="1500474" y="124460"/>
                  </a:cubicBezTo>
                  <a:lnTo>
                    <a:pt x="1500474" y="552707"/>
                  </a:lnTo>
                  <a:cubicBezTo>
                    <a:pt x="1500474" y="621287"/>
                    <a:pt x="1444594" y="677167"/>
                    <a:pt x="1376014" y="677167"/>
                  </a:cubicBezTo>
                  <a:close/>
                </a:path>
              </a:pathLst>
            </a:custGeom>
            <a:solidFill>
              <a:srgbClr val="5271FF"/>
            </a:solidFill>
          </p:spPr>
        </p:sp>
      </p:grpSp>
      <p:grpSp>
        <p:nvGrpSpPr>
          <p:cNvPr name="Group 19" id="19"/>
          <p:cNvGrpSpPr/>
          <p:nvPr/>
        </p:nvGrpSpPr>
        <p:grpSpPr>
          <a:xfrm rot="0">
            <a:off x="11069621" y="5230399"/>
            <a:ext cx="5110125" cy="1272081"/>
            <a:chOff x="0" y="0"/>
            <a:chExt cx="2652919" cy="660400"/>
          </a:xfrm>
        </p:grpSpPr>
        <p:sp>
          <p:nvSpPr>
            <p:cNvPr name="Freeform 20" id="20"/>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1" id="21"/>
          <p:cNvGrpSpPr/>
          <p:nvPr/>
        </p:nvGrpSpPr>
        <p:grpSpPr>
          <a:xfrm rot="0">
            <a:off x="9734063" y="5610749"/>
            <a:ext cx="511382" cy="51138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3" id="23"/>
          <p:cNvGrpSpPr/>
          <p:nvPr/>
        </p:nvGrpSpPr>
        <p:grpSpPr>
          <a:xfrm rot="0">
            <a:off x="11069621" y="6759655"/>
            <a:ext cx="5110125" cy="1272081"/>
            <a:chOff x="0" y="0"/>
            <a:chExt cx="2652919" cy="660400"/>
          </a:xfrm>
        </p:grpSpPr>
        <p:sp>
          <p:nvSpPr>
            <p:cNvPr name="Freeform 24" id="24"/>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5" id="25"/>
          <p:cNvGrpSpPr/>
          <p:nvPr/>
        </p:nvGrpSpPr>
        <p:grpSpPr>
          <a:xfrm rot="0">
            <a:off x="9734063" y="7140004"/>
            <a:ext cx="511382" cy="511382"/>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7" id="27"/>
          <p:cNvGrpSpPr/>
          <p:nvPr/>
        </p:nvGrpSpPr>
        <p:grpSpPr>
          <a:xfrm rot="0">
            <a:off x="11069621" y="8288910"/>
            <a:ext cx="5110125" cy="1272081"/>
            <a:chOff x="0" y="0"/>
            <a:chExt cx="2652919" cy="660400"/>
          </a:xfrm>
        </p:grpSpPr>
        <p:sp>
          <p:nvSpPr>
            <p:cNvPr name="Freeform 28" id="28"/>
            <p:cNvSpPr/>
            <p:nvPr/>
          </p:nvSpPr>
          <p:spPr>
            <a:xfrm flipH="false" flipV="false" rot="0">
              <a:off x="0" y="0"/>
              <a:ext cx="2652919" cy="660400"/>
            </a:xfrm>
            <a:custGeom>
              <a:avLst/>
              <a:gdLst/>
              <a:ahLst/>
              <a:cxnLst/>
              <a:rect r="r" b="b" t="t" l="l"/>
              <a:pathLst>
                <a:path h="660400" w="2652919">
                  <a:moveTo>
                    <a:pt x="2528459" y="660400"/>
                  </a:moveTo>
                  <a:lnTo>
                    <a:pt x="124460" y="660400"/>
                  </a:lnTo>
                  <a:cubicBezTo>
                    <a:pt x="55880" y="660400"/>
                    <a:pt x="0" y="604520"/>
                    <a:pt x="0" y="535940"/>
                  </a:cubicBezTo>
                  <a:lnTo>
                    <a:pt x="0" y="124460"/>
                  </a:lnTo>
                  <a:cubicBezTo>
                    <a:pt x="0" y="55880"/>
                    <a:pt x="55880" y="0"/>
                    <a:pt x="124460" y="0"/>
                  </a:cubicBezTo>
                  <a:lnTo>
                    <a:pt x="2528459" y="0"/>
                  </a:lnTo>
                  <a:cubicBezTo>
                    <a:pt x="2597039" y="0"/>
                    <a:pt x="2652919" y="55880"/>
                    <a:pt x="2652919" y="124460"/>
                  </a:cubicBezTo>
                  <a:lnTo>
                    <a:pt x="2652919" y="535940"/>
                  </a:lnTo>
                  <a:cubicBezTo>
                    <a:pt x="2652919" y="604520"/>
                    <a:pt x="2597039" y="660400"/>
                    <a:pt x="2528459" y="660400"/>
                  </a:cubicBezTo>
                  <a:close/>
                </a:path>
              </a:pathLst>
            </a:custGeom>
            <a:solidFill>
              <a:srgbClr val="EE826C"/>
            </a:solidFill>
          </p:spPr>
        </p:sp>
      </p:grpSp>
      <p:grpSp>
        <p:nvGrpSpPr>
          <p:cNvPr name="Group 29" id="29"/>
          <p:cNvGrpSpPr/>
          <p:nvPr/>
        </p:nvGrpSpPr>
        <p:grpSpPr>
          <a:xfrm rot="0">
            <a:off x="9734063" y="8669260"/>
            <a:ext cx="511382" cy="511382"/>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pic>
        <p:nvPicPr>
          <p:cNvPr name="Picture 31" id="31"/>
          <p:cNvPicPr>
            <a:picLocks noChangeAspect="true"/>
          </p:cNvPicPr>
          <p:nvPr/>
        </p:nvPicPr>
        <p:blipFill>
          <a:blip r:embed="rId4"/>
          <a:srcRect l="0" t="0" r="0" b="0"/>
          <a:stretch>
            <a:fillRect/>
          </a:stretch>
        </p:blipFill>
        <p:spPr>
          <a:xfrm flipH="false" flipV="false" rot="0">
            <a:off x="7588473" y="5014051"/>
            <a:ext cx="1775808" cy="1704776"/>
          </a:xfrm>
          <a:prstGeom prst="rect">
            <a:avLst/>
          </a:prstGeom>
        </p:spPr>
      </p:pic>
      <p:sp>
        <p:nvSpPr>
          <p:cNvPr name="TextBox 32" id="32"/>
          <p:cNvSpPr txBox="true"/>
          <p:nvPr/>
        </p:nvSpPr>
        <p:spPr>
          <a:xfrm rot="0">
            <a:off x="6316444" y="523261"/>
            <a:ext cx="5655112" cy="642348"/>
          </a:xfrm>
          <a:prstGeom prst="rect">
            <a:avLst/>
          </a:prstGeom>
        </p:spPr>
        <p:txBody>
          <a:bodyPr anchor="t" rtlCol="false" tIns="0" lIns="0" bIns="0" rIns="0">
            <a:spAutoFit/>
          </a:bodyPr>
          <a:lstStyle/>
          <a:p>
            <a:pPr algn="ctr">
              <a:lnSpc>
                <a:spcPts val="4895"/>
              </a:lnSpc>
            </a:pPr>
            <a:r>
              <a:rPr lang="en-US" b="true" sz="4995" i="true" spc="-294">
                <a:solidFill>
                  <a:srgbClr val="FFB700"/>
                </a:solidFill>
                <a:latin typeface="Montserrat Ultra-Bold Italics"/>
                <a:ea typeface="Montserrat Ultra-Bold Italics"/>
                <a:cs typeface="Montserrat Ultra-Bold Italics"/>
                <a:sym typeface="Montserrat Ultra-Bold Italics"/>
              </a:rPr>
              <a:t>ANALYSIS  AREA</a:t>
            </a:r>
          </a:p>
        </p:txBody>
      </p:sp>
      <p:sp>
        <p:nvSpPr>
          <p:cNvPr name="TextBox 33" id="33"/>
          <p:cNvSpPr txBox="true"/>
          <p:nvPr/>
        </p:nvSpPr>
        <p:spPr>
          <a:xfrm rot="0">
            <a:off x="2508234" y="5371126"/>
            <a:ext cx="4310792" cy="962052"/>
          </a:xfrm>
          <a:prstGeom prst="rect">
            <a:avLst/>
          </a:prstGeom>
        </p:spPr>
        <p:txBody>
          <a:bodyPr anchor="t" rtlCol="false" tIns="0" lIns="0" bIns="0" rIns="0">
            <a:spAutoFit/>
          </a:bodyPr>
          <a:lstStyle/>
          <a:p>
            <a:pPr algn="ctr">
              <a:lnSpc>
                <a:spcPts val="3897"/>
              </a:lnSpc>
            </a:pPr>
            <a:r>
              <a:rPr lang="en-US" b="true" sz="2997" spc="59">
                <a:solidFill>
                  <a:srgbClr val="040506"/>
                </a:solidFill>
                <a:latin typeface="DM Sans Bold"/>
                <a:ea typeface="DM Sans Bold"/>
                <a:cs typeface="DM Sans Bold"/>
                <a:sym typeface="DM Sans Bold"/>
              </a:rPr>
              <a:t>Market Performance</a:t>
            </a:r>
          </a:p>
          <a:p>
            <a:pPr algn="ctr">
              <a:lnSpc>
                <a:spcPts val="3897"/>
              </a:lnSpc>
            </a:pPr>
            <a:r>
              <a:rPr lang="en-US" b="true" sz="2997" spc="59">
                <a:solidFill>
                  <a:srgbClr val="040506"/>
                </a:solidFill>
                <a:latin typeface="DM Sans Bold"/>
                <a:ea typeface="DM Sans Bold"/>
                <a:cs typeface="DM Sans Bold"/>
                <a:sym typeface="DM Sans Bold"/>
              </a:rPr>
              <a:t>Analysis</a:t>
            </a:r>
          </a:p>
        </p:txBody>
      </p:sp>
      <p:sp>
        <p:nvSpPr>
          <p:cNvPr name="TextBox 34" id="34"/>
          <p:cNvSpPr txBox="true"/>
          <p:nvPr/>
        </p:nvSpPr>
        <p:spPr>
          <a:xfrm rot="0">
            <a:off x="3072203" y="3357616"/>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PRIMARY </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
        <p:nvSpPr>
          <p:cNvPr name="TextBox 35" id="35"/>
          <p:cNvSpPr txBox="true"/>
          <p:nvPr/>
        </p:nvSpPr>
        <p:spPr>
          <a:xfrm rot="0">
            <a:off x="11772451" y="3377534"/>
            <a:ext cx="3241123" cy="9525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SECONDARY</a:t>
            </a:r>
          </a:p>
          <a:p>
            <a:pPr algn="ctr">
              <a:lnSpc>
                <a:spcPts val="3899"/>
              </a:lnSpc>
            </a:pPr>
            <a:r>
              <a:rPr lang="en-US" b="true" sz="2999" spc="59">
                <a:solidFill>
                  <a:srgbClr val="FFFFFF"/>
                </a:solidFill>
                <a:latin typeface="Montserrat Ultra-Bold"/>
                <a:ea typeface="Montserrat Ultra-Bold"/>
                <a:cs typeface="Montserrat Ultra-Bold"/>
                <a:sym typeface="Montserrat Ultra-Bold"/>
              </a:rPr>
              <a:t>AREA</a:t>
            </a:r>
          </a:p>
        </p:txBody>
      </p:sp>
    </p:spTree>
  </p:cSld>
  <p:clrMapOvr>
    <a:masterClrMapping/>
  </p:clrMapOvr>
  <p:transition spd="fast">
    <p:cover dir="l"/>
  </p:transition>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448935" y="520700"/>
            <a:ext cx="17390130" cy="2952115"/>
          </a:xfrm>
          <a:prstGeom prst="rect">
            <a:avLst/>
          </a:prstGeom>
        </p:spPr>
        <p:txBody>
          <a:bodyPr anchor="t" rtlCol="false" tIns="0" lIns="0" bIns="0" rIns="0">
            <a:spAutoFit/>
          </a:bodyPr>
          <a:lstStyle/>
          <a:p>
            <a:pPr algn="just">
              <a:lnSpc>
                <a:spcPts val="3919"/>
              </a:lnSpc>
            </a:pPr>
            <a:r>
              <a:rPr lang="en-US" sz="2799" b="true">
                <a:solidFill>
                  <a:srgbClr val="FFFFFF"/>
                </a:solidFill>
                <a:latin typeface="Canva Sans Bold"/>
                <a:ea typeface="Canva Sans Bold"/>
                <a:cs typeface="Canva Sans Bold"/>
                <a:sym typeface="Canva Sans Bold"/>
              </a:rPr>
              <a:t>During his retirement recently from his Indian Football career, he said :</a:t>
            </a:r>
          </a:p>
          <a:p>
            <a:pPr algn="just">
              <a:lnSpc>
                <a:spcPts val="3639"/>
              </a:lnSpc>
            </a:pPr>
          </a:p>
          <a:p>
            <a:pPr algn="just">
              <a:lnSpc>
                <a:spcPts val="4199"/>
              </a:lnSpc>
            </a:pPr>
            <a:r>
              <a:rPr lang="en-US" sz="2999" b="true">
                <a:solidFill>
                  <a:srgbClr val="FFB700"/>
                </a:solidFill>
                <a:latin typeface="Arimo Bold"/>
                <a:ea typeface="Arimo Bold"/>
                <a:cs typeface="Arimo Bold"/>
                <a:sym typeface="Arimo Bold"/>
              </a:rPr>
              <a:t>“When I dream, I dream more as an Indian, more as a fan. Me being there in any capacity, </a:t>
            </a:r>
          </a:p>
          <a:p>
            <a:pPr algn="just">
              <a:lnSpc>
                <a:spcPts val="4199"/>
              </a:lnSpc>
            </a:pPr>
            <a:r>
              <a:rPr lang="en-US" sz="2999" b="true">
                <a:solidFill>
                  <a:srgbClr val="FFB700"/>
                </a:solidFill>
                <a:latin typeface="Arimo Bold"/>
                <a:ea typeface="Arimo Bold"/>
                <a:cs typeface="Arimo Bold"/>
                <a:sym typeface="Arimo Bold"/>
              </a:rPr>
              <a:t>it doesn’t matter, because I know I’ll be a fan. I’ll be watching every game that India plays and rooting for my country.”</a:t>
            </a:r>
          </a:p>
          <a:p>
            <a:pPr algn="just">
              <a:lnSpc>
                <a:spcPts val="3499"/>
              </a:lnSpc>
              <a:spcBef>
                <a:spcPct val="0"/>
              </a:spcBef>
            </a:pPr>
          </a:p>
        </p:txBody>
      </p:sp>
      <p:sp>
        <p:nvSpPr>
          <p:cNvPr name="TextBox 4" id="4"/>
          <p:cNvSpPr txBox="true"/>
          <p:nvPr/>
        </p:nvSpPr>
        <p:spPr>
          <a:xfrm rot="0">
            <a:off x="448935" y="3451778"/>
            <a:ext cx="17839065" cy="3347720"/>
          </a:xfrm>
          <a:prstGeom prst="rect">
            <a:avLst/>
          </a:prstGeom>
        </p:spPr>
        <p:txBody>
          <a:bodyPr anchor="t" rtlCol="false" tIns="0" lIns="0" bIns="0" rIns="0">
            <a:spAutoFit/>
          </a:bodyPr>
          <a:lstStyle/>
          <a:p>
            <a:pPr algn="l">
              <a:lnSpc>
                <a:spcPts val="4479"/>
              </a:lnSpc>
            </a:pPr>
            <a:r>
              <a:rPr lang="en-US" sz="3199" b="true">
                <a:solidFill>
                  <a:srgbClr val="FF3131"/>
                </a:solidFill>
                <a:latin typeface="Canva Sans Bold"/>
                <a:ea typeface="Canva Sans Bold"/>
                <a:cs typeface="Canva Sans Bold"/>
                <a:sym typeface="Canva Sans Bold"/>
              </a:rPr>
              <a:t>From the statement, it can be inferred that he is</a:t>
            </a:r>
            <a:r>
              <a:rPr lang="en-US" sz="3199" b="true">
                <a:solidFill>
                  <a:srgbClr val="FF3131"/>
                </a:solidFill>
                <a:latin typeface="Canva Sans Bold"/>
                <a:ea typeface="Canva Sans Bold"/>
                <a:cs typeface="Canva Sans Bold"/>
                <a:sym typeface="Canva Sans Bold"/>
              </a:rPr>
              <a:t> :</a:t>
            </a:r>
          </a:p>
          <a:p>
            <a:pPr algn="l" marL="690879" indent="-345439" lvl="1">
              <a:lnSpc>
                <a:spcPts val="4479"/>
              </a:lnSpc>
              <a:spcBef>
                <a:spcPct val="0"/>
              </a:spcBef>
              <a:buFont typeface="Arial"/>
              <a:buChar char="•"/>
            </a:pPr>
            <a:r>
              <a:rPr lang="en-US" sz="3199">
                <a:solidFill>
                  <a:srgbClr val="8CCDB0"/>
                </a:solidFill>
                <a:latin typeface="Canva Sans"/>
                <a:ea typeface="Canva Sans"/>
                <a:cs typeface="Canva Sans"/>
                <a:sym typeface="Canva Sans"/>
              </a:rPr>
              <a:t>deeply patriotic and passionate ab</a:t>
            </a:r>
            <a:r>
              <a:rPr lang="en-US" sz="3199">
                <a:solidFill>
                  <a:srgbClr val="8CCDB0"/>
                </a:solidFill>
                <a:latin typeface="Canva Sans"/>
                <a:ea typeface="Canva Sans"/>
                <a:cs typeface="Canva Sans"/>
                <a:sym typeface="Canva Sans"/>
              </a:rPr>
              <a:t>out his country</a:t>
            </a:r>
          </a:p>
          <a:p>
            <a:pPr algn="l" marL="690879" indent="-345439" lvl="1">
              <a:lnSpc>
                <a:spcPts val="4479"/>
              </a:lnSpc>
              <a:spcBef>
                <a:spcPct val="0"/>
              </a:spcBef>
              <a:buFont typeface="Arial"/>
              <a:buChar char="•"/>
            </a:pPr>
            <a:r>
              <a:rPr lang="en-US" sz="3199">
                <a:solidFill>
                  <a:srgbClr val="8CCDB0"/>
                </a:solidFill>
                <a:latin typeface="Canva Sans"/>
                <a:ea typeface="Canva Sans"/>
                <a:cs typeface="Canva Sans"/>
                <a:sym typeface="Canva Sans"/>
              </a:rPr>
              <a:t>places his identity as an Indian and a fan above his achievements or role in the sport. </a:t>
            </a:r>
          </a:p>
          <a:p>
            <a:pPr algn="l" marL="690879" indent="-345439" lvl="1">
              <a:lnSpc>
                <a:spcPts val="4479"/>
              </a:lnSpc>
              <a:spcBef>
                <a:spcPct val="0"/>
              </a:spcBef>
              <a:buFont typeface="Arial"/>
              <a:buChar char="•"/>
            </a:pPr>
            <a:r>
              <a:rPr lang="en-US" sz="3199">
                <a:solidFill>
                  <a:srgbClr val="8CCDB0"/>
                </a:solidFill>
                <a:latin typeface="Canva Sans"/>
                <a:ea typeface="Canva Sans"/>
                <a:cs typeface="Canva Sans"/>
                <a:sym typeface="Canva Sans"/>
              </a:rPr>
              <a:t>committed to supporting his country and the statement suggests humility, loyalty, and a strong sense of national pride.</a:t>
            </a:r>
            <a:r>
              <a:rPr lang="en-US" b="true" sz="3199">
                <a:solidFill>
                  <a:srgbClr val="8CCDB0"/>
                </a:solidFill>
                <a:latin typeface="Canva Sans Bold"/>
                <a:ea typeface="Canva Sans Bold"/>
                <a:cs typeface="Canva Sans Bold"/>
                <a:sym typeface="Canva Sans Bold"/>
              </a:rPr>
              <a:t> </a:t>
            </a:r>
          </a:p>
          <a:p>
            <a:pPr algn="l">
              <a:lnSpc>
                <a:spcPts val="4479"/>
              </a:lnSpc>
              <a:spcBef>
                <a:spcPct val="0"/>
              </a:spcBef>
            </a:pPr>
          </a:p>
        </p:txBody>
      </p:sp>
      <p:sp>
        <p:nvSpPr>
          <p:cNvPr name="TextBox 5" id="5"/>
          <p:cNvSpPr txBox="true"/>
          <p:nvPr/>
        </p:nvSpPr>
        <p:spPr>
          <a:xfrm rot="0">
            <a:off x="448935" y="6666149"/>
            <a:ext cx="17556878" cy="1581150"/>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Canva Sans Bold"/>
                <a:ea typeface="Canva Sans Bold"/>
                <a:cs typeface="Canva Sans Bold"/>
                <a:sym typeface="Canva Sans Bold"/>
              </a:rPr>
              <a:t>His retirement doesn't diminish his value as a brand ambassador; in fact, it may enhance his appeal, especially for a brand that wants to connect with consumers on a deeper, more emotional level.</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141393" y="1932008"/>
            <a:ext cx="16079932" cy="511810"/>
          </a:xfrm>
          <a:prstGeom prst="rect">
            <a:avLst/>
          </a:prstGeom>
        </p:spPr>
        <p:txBody>
          <a:bodyPr anchor="t" rtlCol="false" tIns="0" lIns="0" bIns="0" rIns="0">
            <a:spAutoFit/>
          </a:bodyPr>
          <a:lstStyle/>
          <a:p>
            <a:pPr algn="just">
              <a:lnSpc>
                <a:spcPts val="4160"/>
              </a:lnSpc>
              <a:spcBef>
                <a:spcPct val="0"/>
              </a:spcBef>
            </a:pPr>
            <a:r>
              <a:rPr lang="en-US" b="true" sz="3200">
                <a:solidFill>
                  <a:srgbClr val="FFFFFF"/>
                </a:solidFill>
                <a:latin typeface="Libre Baskerville Bold"/>
                <a:ea typeface="Libre Baskerville Bold"/>
                <a:cs typeface="Libre Baskerville Bold"/>
                <a:sym typeface="Libre Baskerville Bold"/>
              </a:rPr>
              <a:t>   Top 3 recommendations for AtliQ Motors.</a:t>
            </a:r>
          </a:p>
        </p:txBody>
      </p:sp>
      <p:sp>
        <p:nvSpPr>
          <p:cNvPr name="TextBox 4" id="4"/>
          <p:cNvSpPr txBox="true"/>
          <p:nvPr/>
        </p:nvSpPr>
        <p:spPr>
          <a:xfrm rot="0">
            <a:off x="202644" y="1903433"/>
            <a:ext cx="1652111" cy="1099820"/>
          </a:xfrm>
          <a:prstGeom prst="rect">
            <a:avLst/>
          </a:prstGeom>
        </p:spPr>
        <p:txBody>
          <a:bodyPr anchor="t" rtlCol="false" tIns="0" lIns="0" bIns="0" rIns="0">
            <a:spAutoFit/>
          </a:bodyPr>
          <a:lstStyle/>
          <a:p>
            <a:pPr algn="ctr">
              <a:lnSpc>
                <a:spcPts val="4479"/>
              </a:lnSpc>
            </a:pPr>
            <a:r>
              <a:rPr lang="en-US" sz="3199" b="true">
                <a:solidFill>
                  <a:srgbClr val="FFB700"/>
                </a:solidFill>
                <a:latin typeface="Canva Sans Bold"/>
                <a:ea typeface="Canva Sans Bold"/>
                <a:cs typeface="Canva Sans Bold"/>
                <a:sym typeface="Canva Sans Bold"/>
              </a:rPr>
              <a:t>Analysis</a:t>
            </a:r>
          </a:p>
          <a:p>
            <a:pPr algn="ctr">
              <a:lnSpc>
                <a:spcPts val="4479"/>
              </a:lnSpc>
            </a:pPr>
            <a:r>
              <a:rPr lang="en-US" sz="3199" b="true">
                <a:solidFill>
                  <a:srgbClr val="FFB700"/>
                </a:solidFill>
                <a:latin typeface="Canva Sans Bold"/>
                <a:ea typeface="Canva Sans Bold"/>
                <a:cs typeface="Canva Sans Bold"/>
                <a:sym typeface="Canva Sans Bold"/>
              </a:rPr>
              <a:t>6</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700835" y="1000125"/>
            <a:ext cx="6799308" cy="4697730"/>
          </a:xfrm>
          <a:prstGeom prst="rect">
            <a:avLst/>
          </a:prstGeom>
        </p:spPr>
        <p:txBody>
          <a:bodyPr anchor="t" rtlCol="false" tIns="0" lIns="0" bIns="0" rIns="0">
            <a:spAutoFit/>
          </a:bodyPr>
          <a:lstStyle/>
          <a:p>
            <a:pPr algn="ctr">
              <a:lnSpc>
                <a:spcPts val="2519"/>
              </a:lnSpc>
              <a:spcBef>
                <a:spcPct val="0"/>
              </a:spcBef>
            </a:pPr>
            <a:r>
              <a:rPr lang="en-US" b="true" sz="1799">
                <a:solidFill>
                  <a:srgbClr val="FF3131"/>
                </a:solidFill>
                <a:latin typeface="Canva Sans Bold"/>
                <a:ea typeface="Canva Sans Bold"/>
                <a:cs typeface="Canva Sans Bold"/>
                <a:sym typeface="Canva Sans Bold"/>
              </a:rPr>
              <a:t>1 - C</a:t>
            </a:r>
            <a:r>
              <a:rPr lang="en-US" b="true" sz="1799">
                <a:solidFill>
                  <a:srgbClr val="FF3131"/>
                </a:solidFill>
                <a:latin typeface="Canva Sans Bold"/>
                <a:ea typeface="Canva Sans Bold"/>
                <a:cs typeface="Canva Sans Bold"/>
                <a:sym typeface="Canva Sans Bold"/>
              </a:rPr>
              <a:t>onduct a Comprehensive Market Study</a:t>
            </a:r>
          </a:p>
          <a:p>
            <a:pPr algn="l">
              <a:lnSpc>
                <a:spcPts val="2519"/>
              </a:lnSpc>
              <a:spcBef>
                <a:spcPct val="0"/>
              </a:spcBef>
            </a:pPr>
          </a:p>
          <a:p>
            <a:pPr algn="l" marL="388618" indent="-194309" lvl="1">
              <a:lnSpc>
                <a:spcPts val="2519"/>
              </a:lnSpc>
              <a:spcBef>
                <a:spcPct val="0"/>
              </a:spcBef>
              <a:buFont typeface="Arial"/>
              <a:buChar char="•"/>
            </a:pPr>
            <a:r>
              <a:rPr lang="en-US" b="true" sz="1799">
                <a:solidFill>
                  <a:srgbClr val="8CCDB0"/>
                </a:solidFill>
                <a:latin typeface="Canva Sans Bold"/>
                <a:ea typeface="Canva Sans Bold"/>
                <a:cs typeface="Canva Sans Bold"/>
                <a:sym typeface="Canva Sans Bold"/>
              </a:rPr>
              <a:t>A deep understanding of the market dynamics is crucial before entering any new market, especially one as diverse and rapidly evolving as India’s EV market.</a:t>
            </a:r>
          </a:p>
          <a:p>
            <a:pPr algn="l">
              <a:lnSpc>
                <a:spcPts val="2519"/>
              </a:lnSpc>
              <a:spcBef>
                <a:spcPct val="0"/>
              </a:spcBef>
            </a:pPr>
            <a:r>
              <a:rPr lang="en-US" b="true" sz="1799">
                <a:solidFill>
                  <a:srgbClr val="8CCDB0"/>
                </a:solidFill>
                <a:latin typeface="Canva Sans Bold"/>
                <a:ea typeface="Canva Sans Bold"/>
                <a:cs typeface="Canva Sans Bold"/>
                <a:sym typeface="Canva Sans Bold"/>
              </a:rPr>
              <a:t> </a:t>
            </a:r>
          </a:p>
          <a:p>
            <a:pPr algn="l" marL="388618" indent="-194309" lvl="1">
              <a:lnSpc>
                <a:spcPts val="2519"/>
              </a:lnSpc>
              <a:spcBef>
                <a:spcPct val="0"/>
              </a:spcBef>
              <a:buFont typeface="Arial"/>
              <a:buChar char="•"/>
            </a:pPr>
            <a:r>
              <a:rPr lang="en-US" b="true" sz="1799">
                <a:solidFill>
                  <a:srgbClr val="8CCDB0"/>
                </a:solidFill>
                <a:latin typeface="Canva Sans Bold"/>
                <a:ea typeface="Canva Sans Bold"/>
                <a:cs typeface="Canva Sans Bold"/>
                <a:sym typeface="Canva Sans Bold"/>
              </a:rPr>
              <a:t>By segmenting the market and analyzing consumer preferences, AtliQ Motors can identify the most promising opportunities and tailor their strategies accordingly. </a:t>
            </a:r>
          </a:p>
          <a:p>
            <a:pPr algn="l">
              <a:lnSpc>
                <a:spcPts val="2519"/>
              </a:lnSpc>
              <a:spcBef>
                <a:spcPct val="0"/>
              </a:spcBef>
            </a:pPr>
          </a:p>
          <a:p>
            <a:pPr algn="l" marL="388618" indent="-194309" lvl="1">
              <a:lnSpc>
                <a:spcPts val="2519"/>
              </a:lnSpc>
              <a:spcBef>
                <a:spcPct val="0"/>
              </a:spcBef>
              <a:buFont typeface="Arial"/>
              <a:buChar char="•"/>
            </a:pPr>
            <a:r>
              <a:rPr lang="en-US" b="true" sz="1799">
                <a:solidFill>
                  <a:srgbClr val="8CCDB0"/>
                </a:solidFill>
                <a:latin typeface="Canva Sans Bold"/>
                <a:ea typeface="Canva Sans Bold"/>
                <a:cs typeface="Canva Sans Bold"/>
                <a:sym typeface="Canva Sans Bold"/>
              </a:rPr>
              <a:t>This will help in targeting the right segments and understanding price sensitivity, which is vital for a successful product launch.</a:t>
            </a:r>
          </a:p>
          <a:p>
            <a:pPr algn="l">
              <a:lnSpc>
                <a:spcPts val="2519"/>
              </a:lnSpc>
              <a:spcBef>
                <a:spcPct val="0"/>
              </a:spcBef>
            </a:pPr>
          </a:p>
        </p:txBody>
      </p:sp>
      <p:sp>
        <p:nvSpPr>
          <p:cNvPr name="TextBox 4" id="4"/>
          <p:cNvSpPr txBox="true"/>
          <p:nvPr/>
        </p:nvSpPr>
        <p:spPr>
          <a:xfrm rot="0">
            <a:off x="9627741" y="1000125"/>
            <a:ext cx="6876268" cy="4383405"/>
          </a:xfrm>
          <a:prstGeom prst="rect">
            <a:avLst/>
          </a:prstGeom>
        </p:spPr>
        <p:txBody>
          <a:bodyPr anchor="t" rtlCol="false" tIns="0" lIns="0" bIns="0" rIns="0">
            <a:spAutoFit/>
          </a:bodyPr>
          <a:lstStyle/>
          <a:p>
            <a:pPr algn="ctr">
              <a:lnSpc>
                <a:spcPts val="2520"/>
              </a:lnSpc>
            </a:pPr>
            <a:r>
              <a:rPr lang="en-US" sz="1800" b="true">
                <a:solidFill>
                  <a:srgbClr val="FF3131"/>
                </a:solidFill>
                <a:latin typeface="Canva Sans Bold"/>
                <a:ea typeface="Canva Sans Bold"/>
                <a:cs typeface="Canva Sans Bold"/>
                <a:sym typeface="Canva Sans Bold"/>
              </a:rPr>
              <a:t>2 - Focus on Charging Infrastructure Development</a:t>
            </a:r>
          </a:p>
          <a:p>
            <a:pPr algn="just">
              <a:lnSpc>
                <a:spcPts val="2520"/>
              </a:lnSpc>
            </a:pPr>
          </a:p>
          <a:p>
            <a:pPr algn="just" marL="388620" indent="-194310" lvl="1">
              <a:lnSpc>
                <a:spcPts val="2520"/>
              </a:lnSpc>
              <a:buFont typeface="Arial"/>
              <a:buChar char="•"/>
            </a:pPr>
            <a:r>
              <a:rPr lang="en-US" b="true" sz="1800">
                <a:solidFill>
                  <a:srgbClr val="8CCDB0"/>
                </a:solidFill>
                <a:latin typeface="Canva Sans Bold"/>
                <a:ea typeface="Canva Sans Bold"/>
                <a:cs typeface="Canva Sans Bold"/>
                <a:sym typeface="Canva Sans Bold"/>
              </a:rPr>
              <a:t>One of the biggest barriers to EV adoption in India is the lack of adequate charging infrastructure. </a:t>
            </a:r>
          </a:p>
          <a:p>
            <a:pPr algn="just">
              <a:lnSpc>
                <a:spcPts val="2520"/>
              </a:lnSpc>
            </a:pPr>
          </a:p>
          <a:p>
            <a:pPr algn="just" marL="388620" indent="-194310" lvl="1">
              <a:lnSpc>
                <a:spcPts val="2520"/>
              </a:lnSpc>
              <a:spcBef>
                <a:spcPct val="0"/>
              </a:spcBef>
              <a:buFont typeface="Arial"/>
              <a:buChar char="•"/>
            </a:pPr>
            <a:r>
              <a:rPr lang="en-US" b="true" sz="1800">
                <a:solidFill>
                  <a:srgbClr val="8CCDB0"/>
                </a:solidFill>
                <a:latin typeface="Canva Sans Bold"/>
                <a:ea typeface="Canva Sans Bold"/>
                <a:cs typeface="Canva Sans Bold"/>
                <a:sym typeface="Canva Sans Bold"/>
              </a:rPr>
              <a:t>By partnering with established charging c</a:t>
            </a:r>
            <a:r>
              <a:rPr lang="en-US" b="true" sz="1800">
                <a:solidFill>
                  <a:srgbClr val="8CCDB0"/>
                </a:solidFill>
                <a:latin typeface="Canva Sans Bold"/>
                <a:ea typeface="Canva Sans Bold"/>
                <a:cs typeface="Canva Sans Bold"/>
                <a:sym typeface="Canva Sans Bold"/>
              </a:rPr>
              <a:t>ompanies and investing in charging stations, AtliQ Motors can address this challenge, reducing range anxiety among potential customers. </a:t>
            </a:r>
          </a:p>
          <a:p>
            <a:pPr algn="just">
              <a:lnSpc>
                <a:spcPts val="2520"/>
              </a:lnSpc>
              <a:spcBef>
                <a:spcPct val="0"/>
              </a:spcBef>
            </a:pPr>
          </a:p>
          <a:p>
            <a:pPr algn="just" marL="388620" indent="-194310" lvl="1">
              <a:lnSpc>
                <a:spcPts val="2520"/>
              </a:lnSpc>
              <a:spcBef>
                <a:spcPct val="0"/>
              </a:spcBef>
              <a:buFont typeface="Arial"/>
              <a:buChar char="•"/>
            </a:pPr>
            <a:r>
              <a:rPr lang="en-US" b="true" sz="1800">
                <a:solidFill>
                  <a:srgbClr val="8CCDB0"/>
                </a:solidFill>
                <a:latin typeface="Canva Sans Bold"/>
                <a:ea typeface="Canva Sans Bold"/>
                <a:cs typeface="Canva Sans Bold"/>
                <a:sym typeface="Canva Sans Bold"/>
              </a:rPr>
              <a:t>This will not only support EV sales but also position ABC as a forward-thinking company committed to solving real-world challenges in the Indian market.</a:t>
            </a:r>
          </a:p>
          <a:p>
            <a:pPr algn="just">
              <a:lnSpc>
                <a:spcPts val="2520"/>
              </a:lnSpc>
              <a:spcBef>
                <a:spcPct val="0"/>
              </a:spcBef>
            </a:pPr>
          </a:p>
        </p:txBody>
      </p:sp>
      <p:sp>
        <p:nvSpPr>
          <p:cNvPr name="TextBox 5" id="5"/>
          <p:cNvSpPr txBox="true"/>
          <p:nvPr/>
        </p:nvSpPr>
        <p:spPr>
          <a:xfrm rot="0">
            <a:off x="4687440" y="6177018"/>
            <a:ext cx="8913119" cy="3126105"/>
          </a:xfrm>
          <a:prstGeom prst="rect">
            <a:avLst/>
          </a:prstGeom>
        </p:spPr>
        <p:txBody>
          <a:bodyPr anchor="t" rtlCol="false" tIns="0" lIns="0" bIns="0" rIns="0">
            <a:spAutoFit/>
          </a:bodyPr>
          <a:lstStyle/>
          <a:p>
            <a:pPr algn="ctr">
              <a:lnSpc>
                <a:spcPts val="2520"/>
              </a:lnSpc>
            </a:pPr>
            <a:r>
              <a:rPr lang="en-US" sz="1800" b="true">
                <a:solidFill>
                  <a:srgbClr val="FF3131"/>
                </a:solidFill>
                <a:latin typeface="Canva Sans Bold"/>
                <a:ea typeface="Canva Sans Bold"/>
                <a:cs typeface="Canva Sans Bold"/>
                <a:sym typeface="Canva Sans Bold"/>
              </a:rPr>
              <a:t>3 - Local Manufacturing and Supply Chain Setup</a:t>
            </a:r>
          </a:p>
          <a:p>
            <a:pPr algn="just">
              <a:lnSpc>
                <a:spcPts val="2520"/>
              </a:lnSpc>
            </a:pPr>
          </a:p>
          <a:p>
            <a:pPr algn="just" marL="388620" indent="-194310" lvl="1">
              <a:lnSpc>
                <a:spcPts val="2520"/>
              </a:lnSpc>
              <a:buFont typeface="Arial"/>
              <a:buChar char="•"/>
            </a:pPr>
            <a:r>
              <a:rPr lang="en-US" b="true" sz="1800">
                <a:solidFill>
                  <a:srgbClr val="8CCDB0"/>
                </a:solidFill>
                <a:latin typeface="Canva Sans Bold"/>
                <a:ea typeface="Canva Sans Bold"/>
                <a:cs typeface="Canva Sans Bold"/>
                <a:sym typeface="Canva Sans Bold"/>
              </a:rPr>
              <a:t>Setting up a local manufacturing unit and developing a robust supply chain will enable AtliQ Motors to benefit from local subsidies, reduce production c</a:t>
            </a:r>
            <a:r>
              <a:rPr lang="en-US" b="true" sz="1800">
                <a:solidFill>
                  <a:srgbClr val="8CCDB0"/>
                </a:solidFill>
                <a:latin typeface="Canva Sans Bold"/>
                <a:ea typeface="Canva Sans Bold"/>
                <a:cs typeface="Canva Sans Bold"/>
                <a:sym typeface="Canva Sans Bold"/>
              </a:rPr>
              <a:t>osts, and ensure quicker time-to-market. </a:t>
            </a:r>
          </a:p>
          <a:p>
            <a:pPr algn="just">
              <a:lnSpc>
                <a:spcPts val="2520"/>
              </a:lnSpc>
            </a:pPr>
          </a:p>
          <a:p>
            <a:pPr algn="just" marL="388620" indent="-194310" lvl="1">
              <a:lnSpc>
                <a:spcPts val="2520"/>
              </a:lnSpc>
              <a:buFont typeface="Arial"/>
              <a:buChar char="•"/>
            </a:pPr>
            <a:r>
              <a:rPr lang="en-US" b="true" sz="1800">
                <a:solidFill>
                  <a:srgbClr val="8CCDB0"/>
                </a:solidFill>
                <a:latin typeface="Canva Sans Bold"/>
                <a:ea typeface="Canva Sans Bold"/>
                <a:cs typeface="Canva Sans Bold"/>
                <a:sym typeface="Canva Sans Bold"/>
              </a:rPr>
              <a:t>Local sourcing and partnerships will also help in building strong relationships with Indian suppliers, enhancing operational efficiency, and ensuring compliance with local regulations.</a:t>
            </a:r>
          </a:p>
          <a:p>
            <a:pPr algn="just">
              <a:lnSpc>
                <a:spcPts val="2520"/>
              </a:lnSpc>
              <a:spcBef>
                <a:spcPct val="0"/>
              </a:spcBef>
            </a:pP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53699" y="0"/>
            <a:ext cx="13980603" cy="9462644"/>
            <a:chOff x="0" y="0"/>
            <a:chExt cx="18640804" cy="12616859"/>
          </a:xfrm>
        </p:grpSpPr>
        <p:sp>
          <p:nvSpPr>
            <p:cNvPr name="TextBox 4" id="4"/>
            <p:cNvSpPr txBox="true"/>
            <p:nvPr/>
          </p:nvSpPr>
          <p:spPr>
            <a:xfrm rot="-592460">
              <a:off x="420033" y="2014300"/>
              <a:ext cx="17603554" cy="5314457"/>
            </a:xfrm>
            <a:prstGeom prst="rect">
              <a:avLst/>
            </a:prstGeom>
          </p:spPr>
          <p:txBody>
            <a:bodyPr anchor="t" rtlCol="false" tIns="0" lIns="0" bIns="0" rIns="0">
              <a:spAutoFit/>
            </a:bodyPr>
            <a:lstStyle/>
            <a:p>
              <a:pPr algn="ctr">
                <a:lnSpc>
                  <a:spcPts val="28992"/>
                </a:lnSpc>
                <a:spcBef>
                  <a:spcPct val="0"/>
                </a:spcBef>
              </a:pPr>
              <a:r>
                <a:rPr lang="en-US" sz="28992">
                  <a:solidFill>
                    <a:srgbClr val="F6F3E4"/>
                  </a:solidFill>
                  <a:latin typeface="Bukhari Script"/>
                  <a:ea typeface="Bukhari Script"/>
                  <a:cs typeface="Bukhari Script"/>
                  <a:sym typeface="Bukhari Script"/>
                </a:rPr>
                <a:t>Thank</a:t>
              </a:r>
            </a:p>
          </p:txBody>
        </p:sp>
        <p:sp>
          <p:nvSpPr>
            <p:cNvPr name="TextBox 5" id="5"/>
            <p:cNvSpPr txBox="true"/>
            <p:nvPr/>
          </p:nvSpPr>
          <p:spPr>
            <a:xfrm rot="-515361">
              <a:off x="2318061" y="6642393"/>
              <a:ext cx="16054140" cy="4802541"/>
            </a:xfrm>
            <a:prstGeom prst="rect">
              <a:avLst/>
            </a:prstGeom>
          </p:spPr>
          <p:txBody>
            <a:bodyPr anchor="t" rtlCol="false" tIns="0" lIns="0" bIns="0" rIns="0">
              <a:spAutoFit/>
            </a:bodyPr>
            <a:lstStyle/>
            <a:p>
              <a:pPr algn="ctr">
                <a:lnSpc>
                  <a:spcPts val="26093"/>
                </a:lnSpc>
                <a:spcBef>
                  <a:spcPct val="0"/>
                </a:spcBef>
              </a:pPr>
              <a:r>
                <a:rPr lang="en-US" sz="26093">
                  <a:solidFill>
                    <a:srgbClr val="F6F3E4"/>
                  </a:solidFill>
                  <a:latin typeface="Bukhari Script"/>
                  <a:ea typeface="Bukhari Script"/>
                  <a:cs typeface="Bukhari Script"/>
                  <a:sym typeface="Bukhari Script"/>
                </a:rPr>
                <a:t>you!</a:t>
              </a:r>
            </a:p>
          </p:txBody>
        </p:sp>
      </p:grpSp>
    </p:spTree>
  </p:cSld>
  <p:clrMapOvr>
    <a:masterClrMapping/>
  </p:clrMapOvr>
  <p:transition spd="slow">
    <p:cover dir="l"/>
  </p:transition>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44382" y="1863622"/>
            <a:ext cx="3009187" cy="3009187"/>
          </a:xfrm>
          <a:custGeom>
            <a:avLst/>
            <a:gdLst/>
            <a:ahLst/>
            <a:cxnLst/>
            <a:rect r="r" b="b" t="t" l="l"/>
            <a:pathLst>
              <a:path h="3009187" w="3009187">
                <a:moveTo>
                  <a:pt x="0" y="0"/>
                </a:moveTo>
                <a:lnTo>
                  <a:pt x="3009187" y="0"/>
                </a:lnTo>
                <a:lnTo>
                  <a:pt x="3009187" y="3009187"/>
                </a:lnTo>
                <a:lnTo>
                  <a:pt x="0" y="3009187"/>
                </a:lnTo>
                <a:lnTo>
                  <a:pt x="0" y="0"/>
                </a:lnTo>
                <a:close/>
              </a:path>
            </a:pathLst>
          </a:custGeom>
          <a:blipFill>
            <a:blip r:embed="rId4"/>
            <a:stretch>
              <a:fillRect l="0" t="0" r="0" b="0"/>
            </a:stretch>
          </a:blipFill>
        </p:spPr>
      </p:sp>
      <p:sp>
        <p:nvSpPr>
          <p:cNvPr name="Freeform 4" id="4"/>
          <p:cNvSpPr/>
          <p:nvPr/>
        </p:nvSpPr>
        <p:spPr>
          <a:xfrm flipH="false" flipV="false" rot="0">
            <a:off x="7940834" y="1863622"/>
            <a:ext cx="3009187" cy="3009187"/>
          </a:xfrm>
          <a:custGeom>
            <a:avLst/>
            <a:gdLst/>
            <a:ahLst/>
            <a:cxnLst/>
            <a:rect r="r" b="b" t="t" l="l"/>
            <a:pathLst>
              <a:path h="3009187" w="3009187">
                <a:moveTo>
                  <a:pt x="0" y="0"/>
                </a:moveTo>
                <a:lnTo>
                  <a:pt x="3009187" y="0"/>
                </a:lnTo>
                <a:lnTo>
                  <a:pt x="3009187" y="3009187"/>
                </a:lnTo>
                <a:lnTo>
                  <a:pt x="0" y="3009187"/>
                </a:lnTo>
                <a:lnTo>
                  <a:pt x="0" y="0"/>
                </a:lnTo>
                <a:close/>
              </a:path>
            </a:pathLst>
          </a:custGeom>
          <a:blipFill>
            <a:blip r:embed="rId5"/>
            <a:stretch>
              <a:fillRect l="0" t="0" r="0" b="0"/>
            </a:stretch>
          </a:blipFill>
        </p:spPr>
      </p:sp>
      <p:sp>
        <p:nvSpPr>
          <p:cNvPr name="Freeform 5" id="5"/>
          <p:cNvSpPr/>
          <p:nvPr/>
        </p:nvSpPr>
        <p:spPr>
          <a:xfrm flipH="false" flipV="false" rot="0">
            <a:off x="13979684" y="1863622"/>
            <a:ext cx="2998890" cy="2998890"/>
          </a:xfrm>
          <a:custGeom>
            <a:avLst/>
            <a:gdLst/>
            <a:ahLst/>
            <a:cxnLst/>
            <a:rect r="r" b="b" t="t" l="l"/>
            <a:pathLst>
              <a:path h="2998890" w="2998890">
                <a:moveTo>
                  <a:pt x="0" y="0"/>
                </a:moveTo>
                <a:lnTo>
                  <a:pt x="2998890" y="0"/>
                </a:lnTo>
                <a:lnTo>
                  <a:pt x="2998890" y="2998891"/>
                </a:lnTo>
                <a:lnTo>
                  <a:pt x="0" y="2998891"/>
                </a:lnTo>
                <a:lnTo>
                  <a:pt x="0" y="0"/>
                </a:lnTo>
                <a:close/>
              </a:path>
            </a:pathLst>
          </a:custGeom>
          <a:blipFill>
            <a:blip r:embed="rId6"/>
            <a:stretch>
              <a:fillRect l="0" t="0" r="0" b="0"/>
            </a:stretch>
          </a:blipFill>
        </p:spPr>
      </p:sp>
      <p:sp>
        <p:nvSpPr>
          <p:cNvPr name="TextBox 6" id="6"/>
          <p:cNvSpPr txBox="true"/>
          <p:nvPr/>
        </p:nvSpPr>
        <p:spPr>
          <a:xfrm rot="0">
            <a:off x="1476173" y="4815659"/>
            <a:ext cx="3009187"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B700"/>
                </a:solidFill>
                <a:latin typeface="Canva Sans Bold"/>
                <a:ea typeface="Canva Sans Bold"/>
                <a:cs typeface="Canva Sans Bold"/>
                <a:sym typeface="Canva Sans Bold"/>
              </a:rPr>
              <a:t>Dhaval Patel</a:t>
            </a:r>
          </a:p>
        </p:txBody>
      </p:sp>
      <p:sp>
        <p:nvSpPr>
          <p:cNvPr name="TextBox 7" id="7"/>
          <p:cNvSpPr txBox="true"/>
          <p:nvPr/>
        </p:nvSpPr>
        <p:spPr>
          <a:xfrm rot="0">
            <a:off x="797819" y="5399937"/>
            <a:ext cx="4702313"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EE826C"/>
                </a:solidFill>
                <a:latin typeface="Canva Sans Bold"/>
                <a:ea typeface="Canva Sans Bold"/>
                <a:cs typeface="Canva Sans Bold"/>
                <a:sym typeface="Canva Sans Bold"/>
              </a:rPr>
              <a:t>Founder @ codebasics</a:t>
            </a:r>
          </a:p>
        </p:txBody>
      </p:sp>
      <p:sp>
        <p:nvSpPr>
          <p:cNvPr name="TextBox 8" id="8"/>
          <p:cNvSpPr txBox="true"/>
          <p:nvPr/>
        </p:nvSpPr>
        <p:spPr>
          <a:xfrm rot="0">
            <a:off x="7273845" y="4815659"/>
            <a:ext cx="434316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B700"/>
                </a:solidFill>
                <a:latin typeface="Canva Sans Bold"/>
                <a:ea typeface="Canva Sans Bold"/>
                <a:cs typeface="Canva Sans Bold"/>
                <a:sym typeface="Canva Sans Bold"/>
              </a:rPr>
              <a:t>Hemanand Vadivel</a:t>
            </a:r>
          </a:p>
        </p:txBody>
      </p:sp>
      <p:sp>
        <p:nvSpPr>
          <p:cNvPr name="TextBox 9" id="9"/>
          <p:cNvSpPr txBox="true"/>
          <p:nvPr/>
        </p:nvSpPr>
        <p:spPr>
          <a:xfrm rot="0">
            <a:off x="7094271" y="5399937"/>
            <a:ext cx="4702313" cy="1099820"/>
          </a:xfrm>
          <a:prstGeom prst="rect">
            <a:avLst/>
          </a:prstGeom>
        </p:spPr>
        <p:txBody>
          <a:bodyPr anchor="t" rtlCol="false" tIns="0" lIns="0" bIns="0" rIns="0">
            <a:spAutoFit/>
          </a:bodyPr>
          <a:lstStyle/>
          <a:p>
            <a:pPr algn="ctr">
              <a:lnSpc>
                <a:spcPts val="4479"/>
              </a:lnSpc>
              <a:spcBef>
                <a:spcPct val="0"/>
              </a:spcBef>
            </a:pPr>
            <a:r>
              <a:rPr lang="en-US" b="true" sz="3199">
                <a:solidFill>
                  <a:srgbClr val="EE826C"/>
                </a:solidFill>
                <a:latin typeface="Canva Sans Bold"/>
                <a:ea typeface="Canva Sans Bold"/>
                <a:cs typeface="Canva Sans Bold"/>
                <a:sym typeface="Canva Sans Bold"/>
              </a:rPr>
              <a:t>Co-Founder &amp; CEO @ codebasics</a:t>
            </a:r>
          </a:p>
        </p:txBody>
      </p:sp>
      <p:sp>
        <p:nvSpPr>
          <p:cNvPr name="TextBox 10" id="10"/>
          <p:cNvSpPr txBox="true"/>
          <p:nvPr/>
        </p:nvSpPr>
        <p:spPr>
          <a:xfrm rot="0">
            <a:off x="13307546" y="4815659"/>
            <a:ext cx="434316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B700"/>
                </a:solidFill>
                <a:latin typeface="Canva Sans Bold"/>
                <a:ea typeface="Canva Sans Bold"/>
                <a:cs typeface="Canva Sans Bold"/>
                <a:sym typeface="Canva Sans Bold"/>
              </a:rPr>
              <a:t>Parivahan Sewa</a:t>
            </a:r>
          </a:p>
        </p:txBody>
      </p:sp>
      <p:sp>
        <p:nvSpPr>
          <p:cNvPr name="TextBox 11" id="11"/>
          <p:cNvSpPr txBox="true"/>
          <p:nvPr/>
        </p:nvSpPr>
        <p:spPr>
          <a:xfrm rot="0">
            <a:off x="13127972" y="5399937"/>
            <a:ext cx="4702313" cy="1661795"/>
          </a:xfrm>
          <a:prstGeom prst="rect">
            <a:avLst/>
          </a:prstGeom>
        </p:spPr>
        <p:txBody>
          <a:bodyPr anchor="t" rtlCol="false" tIns="0" lIns="0" bIns="0" rIns="0">
            <a:spAutoFit/>
          </a:bodyPr>
          <a:lstStyle/>
          <a:p>
            <a:pPr algn="ctr">
              <a:lnSpc>
                <a:spcPts val="4479"/>
              </a:lnSpc>
            </a:pPr>
            <a:r>
              <a:rPr lang="en-US" b="true" sz="3199">
                <a:solidFill>
                  <a:srgbClr val="EE826C"/>
                </a:solidFill>
                <a:latin typeface="Canva Sans Bold"/>
                <a:ea typeface="Canva Sans Bold"/>
                <a:cs typeface="Canva Sans Bold"/>
                <a:sym typeface="Canva Sans Bold"/>
                <a:hlinkClick r:id="rId7" tooltip="https://www.google.com/url?sa=i&amp;url=https%3A%2F%2Fparivahan.gov.in%2F&amp;psig=AOvVaw2PrIG6bWYnaq8ZRMYHSscL&amp;ust=1724618936743000&amp;source=images&amp;cd=vfe&amp;opi=89978449&amp;ved=0CBcQjhxqFwoTCKC9nqvAjogDFQAAAAAdAAAAABAI"/>
              </a:rPr>
              <a:t>Ministry of Road Transport &amp; Highways, </a:t>
            </a:r>
          </a:p>
          <a:p>
            <a:pPr algn="ctr">
              <a:lnSpc>
                <a:spcPts val="4479"/>
              </a:lnSpc>
              <a:spcBef>
                <a:spcPct val="0"/>
              </a:spcBef>
            </a:pPr>
            <a:r>
              <a:rPr lang="en-US" b="true" sz="3199">
                <a:solidFill>
                  <a:srgbClr val="EE826C"/>
                </a:solidFill>
                <a:latin typeface="Canva Sans Bold"/>
                <a:ea typeface="Canva Sans Bold"/>
                <a:cs typeface="Canva Sans Bold"/>
                <a:sym typeface="Canva Sans Bold"/>
                <a:hlinkClick r:id="rId8" tooltip="https://www.google.com/url?sa=i&amp;url=https%3A%2F%2Fparivahan.gov.in%2F&amp;psig=AOvVaw2PrIG6bWYnaq8ZRMYHSscL&amp;ust=1724618936743000&amp;source=images&amp;cd=vfe&amp;opi=89978449&amp;ved=0CBcQjhxqFwoTCKC9nqvAjogDFQAAAAAdAAAAABAI"/>
              </a:rPr>
              <a:t>Government of Indi</a:t>
            </a:r>
            <a:r>
              <a:rPr lang="en-US" b="true" sz="3199">
                <a:solidFill>
                  <a:srgbClr val="000000"/>
                </a:solidFill>
                <a:latin typeface="Canva Sans Bold"/>
                <a:ea typeface="Canva Sans Bold"/>
                <a:cs typeface="Canva Sans Bold"/>
                <a:sym typeface="Canva Sans Bold"/>
              </a:rPr>
              <a:t>a</a:t>
            </a:r>
          </a:p>
        </p:txBody>
      </p:sp>
    </p:spTree>
  </p:cSld>
  <p:clrMapOvr>
    <a:masterClrMapping/>
  </p:clrMapOvr>
  <p:transition spd="fast">
    <p:circle/>
  </p:transition>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57283" y="4255453"/>
            <a:ext cx="5573435" cy="1708154"/>
          </a:xfrm>
          <a:prstGeom prst="rect">
            <a:avLst/>
          </a:prstGeom>
        </p:spPr>
        <p:txBody>
          <a:bodyPr anchor="t" rtlCol="false" tIns="0" lIns="0" bIns="0" rIns="0">
            <a:spAutoFit/>
          </a:bodyPr>
          <a:lstStyle/>
          <a:p>
            <a:pPr algn="ctr">
              <a:lnSpc>
                <a:spcPts val="13999"/>
              </a:lnSpc>
            </a:pPr>
            <a:r>
              <a:rPr lang="en-US" sz="9999" b="true">
                <a:solidFill>
                  <a:srgbClr val="FFB700"/>
                </a:solidFill>
                <a:latin typeface="Canva Sans Bold"/>
                <a:ea typeface="Canva Sans Bold"/>
                <a:cs typeface="Canva Sans Bold"/>
                <a:sym typeface="Canva Sans Bold"/>
              </a:rPr>
              <a:t>THE END</a:t>
            </a:r>
          </a:p>
        </p:txBody>
      </p:sp>
    </p:spTree>
  </p:cSld>
  <p:clrMapOvr>
    <a:masterClrMapping/>
  </p:clrMapOvr>
  <p:transition spd="slow">
    <p:wipe di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208068" y="1994721"/>
            <a:ext cx="16079932" cy="1035685"/>
          </a:xfrm>
          <a:prstGeom prst="rect">
            <a:avLst/>
          </a:prstGeom>
        </p:spPr>
        <p:txBody>
          <a:bodyPr anchor="t" rtlCol="false" tIns="0" lIns="0" bIns="0" rIns="0">
            <a:spAutoFit/>
          </a:bodyPr>
          <a:lstStyle/>
          <a:p>
            <a:pPr algn="just">
              <a:lnSpc>
                <a:spcPts val="4159"/>
              </a:lnSpc>
            </a:pPr>
            <a:r>
              <a:rPr lang="en-US" sz="3199" b="true">
                <a:solidFill>
                  <a:srgbClr val="FFFFFF"/>
                </a:solidFill>
                <a:latin typeface="Libre Baskerville Bold"/>
                <a:ea typeface="Libre Baskerville Bold"/>
                <a:cs typeface="Libre Baskerville Bold"/>
                <a:sym typeface="Libre Baskerville Bold"/>
              </a:rPr>
              <a:t>List the top 3 and bottom 3 makers for the fiscal years 2023 and 2024 </a:t>
            </a:r>
          </a:p>
          <a:p>
            <a:pPr algn="just">
              <a:lnSpc>
                <a:spcPts val="4159"/>
              </a:lnSpc>
              <a:spcBef>
                <a:spcPct val="0"/>
              </a:spcBef>
            </a:pPr>
            <a:r>
              <a:rPr lang="en-US" b="true" sz="3199">
                <a:solidFill>
                  <a:srgbClr val="FFFFFF"/>
                </a:solidFill>
                <a:latin typeface="Libre Baskerville Bold"/>
                <a:ea typeface="Libre Baskerville Bold"/>
                <a:cs typeface="Libre Baskerville Bold"/>
                <a:sym typeface="Libre Baskerville Bold"/>
              </a:rPr>
              <a:t>in terms of the number of 2-wheelers sold.</a:t>
            </a:r>
          </a:p>
        </p:txBody>
      </p:sp>
      <p:sp>
        <p:nvSpPr>
          <p:cNvPr name="TextBox 4" id="4"/>
          <p:cNvSpPr txBox="true"/>
          <p:nvPr/>
        </p:nvSpPr>
        <p:spPr>
          <a:xfrm rot="0">
            <a:off x="202644" y="1966146"/>
            <a:ext cx="1652111" cy="1099820"/>
          </a:xfrm>
          <a:prstGeom prst="rect">
            <a:avLst/>
          </a:prstGeom>
        </p:spPr>
        <p:txBody>
          <a:bodyPr anchor="t" rtlCol="false" tIns="0" lIns="0" bIns="0" rIns="0">
            <a:spAutoFit/>
          </a:bodyPr>
          <a:lstStyle/>
          <a:p>
            <a:pPr algn="ctr">
              <a:lnSpc>
                <a:spcPts val="4480"/>
              </a:lnSpc>
            </a:pPr>
            <a:r>
              <a:rPr lang="en-US" sz="3200" b="true">
                <a:solidFill>
                  <a:srgbClr val="FFB700"/>
                </a:solidFill>
                <a:latin typeface="Canva Sans Bold"/>
                <a:ea typeface="Canva Sans Bold"/>
                <a:cs typeface="Canva Sans Bold"/>
                <a:sym typeface="Canva Sans Bold"/>
              </a:rPr>
              <a:t>Analysis</a:t>
            </a:r>
          </a:p>
          <a:p>
            <a:pPr algn="ctr">
              <a:lnSpc>
                <a:spcPts val="4480"/>
              </a:lnSpc>
            </a:pPr>
            <a:r>
              <a:rPr lang="en-US" sz="3200" b="true">
                <a:solidFill>
                  <a:srgbClr val="FFB700"/>
                </a:solidFill>
                <a:latin typeface="Canva Sans Bold"/>
                <a:ea typeface="Canva Sans Bold"/>
                <a:cs typeface="Canva Sans Bold"/>
                <a:sym typeface="Canva Sans Bold"/>
              </a:rPr>
              <a:t>1</a:t>
            </a:r>
          </a:p>
        </p:txBody>
      </p:sp>
    </p:spTree>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DAGPo7fb82s</dc:identifier>
  <dcterms:modified xsi:type="dcterms:W3CDTF">2011-08-01T06:04:30Z</dcterms:modified>
  <cp:revision>1</cp:revision>
  <dc:title>PPT</dc:title>
</cp:coreProperties>
</file>